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9" r:id="rId9"/>
    <p:sldId id="262" r:id="rId10"/>
    <p:sldId id="267" r:id="rId11"/>
    <p:sldId id="268" r:id="rId12"/>
    <p:sldId id="263" r:id="rId13"/>
    <p:sldId id="264" r:id="rId14"/>
    <p:sldId id="265"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BB7125B-2674-4CE3-96EB-532EC8A3CC0D}" type="datetimeFigureOut">
              <a:rPr lang="en-US" smtClean="0"/>
              <a:t>7/15/2013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D6E582-035B-4A40-8A99-A58C0B783BF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B7125B-2674-4CE3-96EB-532EC8A3CC0D}" type="datetimeFigureOut">
              <a:rPr lang="en-US" smtClean="0"/>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6E582-035B-4A40-8A99-A58C0B783B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D6E582-035B-4A40-8A99-A58C0B783BF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B7125B-2674-4CE3-96EB-532EC8A3CC0D}" type="datetimeFigureOut">
              <a:rPr lang="en-US" smtClean="0"/>
              <a:t>7/15/2013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B7125B-2674-4CE3-96EB-532EC8A3CC0D}" type="datetimeFigureOut">
              <a:rPr lang="en-US" smtClean="0"/>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0D6E582-035B-4A40-8A99-A58C0B783BF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BB7125B-2674-4CE3-96EB-532EC8A3CC0D}" type="datetimeFigureOut">
              <a:rPr lang="en-US" smtClean="0"/>
              <a:t>7/15/2013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D6E582-035B-4A40-8A99-A58C0B783BF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BB7125B-2674-4CE3-96EB-532EC8A3CC0D}" type="datetimeFigureOut">
              <a:rPr lang="en-US" smtClean="0"/>
              <a:t>7/15/2013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6E582-035B-4A40-8A99-A58C0B783BF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B7125B-2674-4CE3-96EB-532EC8A3CC0D}" type="datetimeFigureOut">
              <a:rPr lang="en-US" smtClean="0"/>
              <a:t>7/15/2013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0D6E582-035B-4A40-8A99-A58C0B783BF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B7125B-2674-4CE3-96EB-532EC8A3CC0D}" type="datetimeFigureOut">
              <a:rPr lang="en-US" smtClean="0"/>
              <a:t>7/15/2013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0D6E582-035B-4A40-8A99-A58C0B783B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B7125B-2674-4CE3-96EB-532EC8A3CC0D}" type="datetimeFigureOut">
              <a:rPr lang="en-US" smtClean="0"/>
              <a:t>7/15/2013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D6E582-035B-4A40-8A99-A58C0B783B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D6E582-035B-4A40-8A99-A58C0B783BF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BB7125B-2674-4CE3-96EB-532EC8A3CC0D}" type="datetimeFigureOut">
              <a:rPr lang="en-US" smtClean="0"/>
              <a:t>7/15/2013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0D6E582-035B-4A40-8A99-A58C0B783BF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BB7125B-2674-4CE3-96EB-532EC8A3CC0D}" type="datetimeFigureOut">
              <a:rPr lang="en-US" smtClean="0"/>
              <a:t>7/15/2013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B7125B-2674-4CE3-96EB-532EC8A3CC0D}" type="datetimeFigureOut">
              <a:rPr lang="en-US" smtClean="0"/>
              <a:t>7/15/2013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D6E582-035B-4A40-8A99-A58C0B783BF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Higher Things 2013: From Above, Rev. Dr. Al Espinosa, Ph.D., senior pastor, Saint Paul’s Lutheran Church of Irvine (LC-MS)</a:t>
            </a:r>
          </a:p>
          <a:p>
            <a:endParaRPr lang="en-US" dirty="0"/>
          </a:p>
        </p:txBody>
      </p:sp>
      <p:sp>
        <p:nvSpPr>
          <p:cNvPr id="2" name="Title 1"/>
          <p:cNvSpPr>
            <a:spLocks noGrp="1"/>
          </p:cNvSpPr>
          <p:nvPr>
            <p:ph type="ctrTitle"/>
          </p:nvPr>
        </p:nvSpPr>
        <p:spPr/>
        <p:txBody>
          <a:bodyPr>
            <a:normAutofit fontScale="90000"/>
          </a:bodyPr>
          <a:lstStyle/>
          <a:p>
            <a:pPr fontAlgn="base"/>
            <a:r>
              <a:rPr lang="en-US" dirty="0" smtClean="0"/>
              <a:t>God Takes Care of Your Conscience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Once upon a time, confession and absolution </a:t>
            </a:r>
            <a:r>
              <a:rPr lang="en-US" i="1" dirty="0" smtClean="0"/>
              <a:t>changed</a:t>
            </a:r>
            <a:r>
              <a:rPr lang="en-US" dirty="0" smtClean="0"/>
              <a:t>…</a:t>
            </a:r>
            <a:endParaRPr lang="en-US" dirty="0"/>
          </a:p>
        </p:txBody>
      </p:sp>
      <p:sp>
        <p:nvSpPr>
          <p:cNvPr id="3" name="Content Placeholder 2"/>
          <p:cNvSpPr>
            <a:spLocks noGrp="1"/>
          </p:cNvSpPr>
          <p:nvPr>
            <p:ph sz="quarter" idx="1"/>
          </p:nvPr>
        </p:nvSpPr>
        <p:spPr/>
        <p:txBody>
          <a:bodyPr/>
          <a:lstStyle/>
          <a:p>
            <a:pPr>
              <a:buNone/>
            </a:pPr>
            <a:r>
              <a:rPr lang="en-US" dirty="0" smtClean="0"/>
              <a:t>The Council of Florence in 1439 the Roman Catholic Church taught it as a three-fold aspect:</a:t>
            </a:r>
          </a:p>
          <a:p>
            <a:pPr>
              <a:buNone/>
            </a:pPr>
            <a:endParaRPr lang="en-US" dirty="0" smtClean="0"/>
          </a:p>
          <a:p>
            <a:pPr marL="514350" indent="-514350">
              <a:buAutoNum type="arabicParenR"/>
            </a:pPr>
            <a:r>
              <a:rPr lang="en-US" dirty="0" smtClean="0"/>
              <a:t>Contrition</a:t>
            </a:r>
          </a:p>
          <a:p>
            <a:pPr marL="514350" indent="-514350">
              <a:buAutoNum type="arabicParenR"/>
            </a:pPr>
            <a:endParaRPr lang="en-US" dirty="0" smtClean="0"/>
          </a:p>
          <a:p>
            <a:pPr marL="514350" indent="-514350">
              <a:buAutoNum type="arabicParenR"/>
            </a:pPr>
            <a:r>
              <a:rPr lang="en-US" dirty="0" smtClean="0"/>
              <a:t>Confession</a:t>
            </a:r>
          </a:p>
          <a:p>
            <a:pPr marL="514350" indent="-514350">
              <a:buAutoNum type="arabicParenR"/>
            </a:pPr>
            <a:endParaRPr lang="en-US" dirty="0" smtClean="0"/>
          </a:p>
          <a:p>
            <a:pPr marL="514350" indent="-514350">
              <a:buAutoNum type="arabicParenR"/>
            </a:pPr>
            <a:r>
              <a:rPr lang="en-US" dirty="0" smtClean="0"/>
              <a:t>Satisfaction</a:t>
            </a:r>
            <a:endParaRPr lang="en-US" dirty="0"/>
          </a:p>
        </p:txBody>
      </p:sp>
      <p:pic>
        <p:nvPicPr>
          <p:cNvPr id="6147" name="Picture 3" descr="C:\Users\revdrespinosa\Downloads\mountain climbing.jpg"/>
          <p:cNvPicPr>
            <a:picLocks noChangeAspect="1" noChangeArrowheads="1"/>
          </p:cNvPicPr>
          <p:nvPr/>
        </p:nvPicPr>
        <p:blipFill>
          <a:blip r:embed="rId2" cstate="print"/>
          <a:srcRect/>
          <a:stretch>
            <a:fillRect/>
          </a:stretch>
        </p:blipFill>
        <p:spPr bwMode="auto">
          <a:xfrm>
            <a:off x="3810000" y="2743200"/>
            <a:ext cx="4114800" cy="3352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Reformation went back to teaching this gift according to God’s Word</a:t>
            </a:r>
            <a:endParaRPr lang="en-US" dirty="0"/>
          </a:p>
        </p:txBody>
      </p:sp>
      <p:pic>
        <p:nvPicPr>
          <p:cNvPr id="8194" name="Picture 2" descr="C:\Users\revdrespinosa\Downloads\gift.jpg"/>
          <p:cNvPicPr>
            <a:picLocks noGrp="1" noChangeAspect="1" noChangeArrowheads="1"/>
          </p:cNvPicPr>
          <p:nvPr>
            <p:ph sz="quarter" idx="1"/>
          </p:nvPr>
        </p:nvPicPr>
        <p:blipFill>
          <a:blip r:embed="rId2" cstate="print"/>
          <a:srcRect/>
          <a:stretch>
            <a:fillRect/>
          </a:stretch>
        </p:blipFill>
        <p:spPr bwMode="auto">
          <a:xfrm>
            <a:off x="1905000" y="1676400"/>
            <a:ext cx="5257800" cy="4572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That is individual confession and absolution is one of the MEANS of GRACE</a:t>
            </a:r>
            <a:endParaRPr lang="en-US" dirty="0"/>
          </a:p>
        </p:txBody>
      </p:sp>
      <p:sp>
        <p:nvSpPr>
          <p:cNvPr id="3" name="Content Placeholder 2"/>
          <p:cNvSpPr>
            <a:spLocks noGrp="1"/>
          </p:cNvSpPr>
          <p:nvPr>
            <p:ph sz="quarter" idx="1"/>
          </p:nvPr>
        </p:nvSpPr>
        <p:spPr/>
        <p:txBody>
          <a:bodyPr>
            <a:normAutofit lnSpcReduction="10000"/>
          </a:bodyPr>
          <a:lstStyle/>
          <a:p>
            <a:pPr marL="514350" indent="-514350">
              <a:buAutoNum type="arabicParenR"/>
            </a:pPr>
            <a:r>
              <a:rPr lang="en-US" dirty="0" smtClean="0"/>
              <a:t>Preaching and Teaching</a:t>
            </a:r>
          </a:p>
          <a:p>
            <a:pPr marL="514350" indent="-514350">
              <a:buAutoNum type="arabicParenR"/>
            </a:pPr>
            <a:endParaRPr lang="en-US" dirty="0" smtClean="0"/>
          </a:p>
          <a:p>
            <a:pPr marL="514350" indent="-514350">
              <a:buAutoNum type="arabicParenR"/>
            </a:pPr>
            <a:r>
              <a:rPr lang="en-US" dirty="0" smtClean="0"/>
              <a:t>Holy Baptism</a:t>
            </a:r>
          </a:p>
          <a:p>
            <a:pPr marL="514350" indent="-514350">
              <a:buAutoNum type="arabicParenR"/>
            </a:pPr>
            <a:endParaRPr lang="en-US" dirty="0" smtClean="0"/>
          </a:p>
          <a:p>
            <a:pPr marL="514350" indent="-514350">
              <a:buAutoNum type="arabicParenR"/>
            </a:pPr>
            <a:r>
              <a:rPr lang="en-US" dirty="0" smtClean="0"/>
              <a:t>Holy Absolution</a:t>
            </a:r>
          </a:p>
          <a:p>
            <a:pPr marL="514350" indent="-514350">
              <a:buAutoNum type="arabicParenR"/>
            </a:pPr>
            <a:endParaRPr lang="en-US" dirty="0" smtClean="0"/>
          </a:p>
          <a:p>
            <a:pPr marL="514350" indent="-514350">
              <a:buAutoNum type="arabicParenR"/>
            </a:pPr>
            <a:r>
              <a:rPr lang="en-US" dirty="0" smtClean="0"/>
              <a:t>Holy Communion</a:t>
            </a:r>
          </a:p>
          <a:p>
            <a:pPr marL="514350" indent="-514350">
              <a:buAutoNum type="arabicParenR"/>
            </a:pPr>
            <a:endParaRPr lang="en-US" dirty="0" smtClean="0"/>
          </a:p>
          <a:p>
            <a:pPr marL="514350" indent="-514350">
              <a:buAutoNum type="arabicParenR"/>
            </a:pPr>
            <a:r>
              <a:rPr lang="en-US" dirty="0" smtClean="0"/>
              <a:t>The Mutual Conversation and Consolation of the Saints</a:t>
            </a:r>
            <a:endParaRPr lang="en-US" dirty="0"/>
          </a:p>
        </p:txBody>
      </p:sp>
      <p:pic>
        <p:nvPicPr>
          <p:cNvPr id="9218" name="Picture 2" descr="C:\Users\revdrespinosa\Downloads\power of the Word.jpg"/>
          <p:cNvPicPr>
            <a:picLocks noChangeAspect="1" noChangeArrowheads="1"/>
          </p:cNvPicPr>
          <p:nvPr/>
        </p:nvPicPr>
        <p:blipFill>
          <a:blip r:embed="rId2" cstate="print"/>
          <a:srcRect/>
          <a:stretch>
            <a:fillRect/>
          </a:stretch>
        </p:blipFill>
        <p:spPr bwMode="auto">
          <a:xfrm>
            <a:off x="4419600" y="2209800"/>
            <a:ext cx="3505200" cy="2438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must receive the Word to unite us to the atoning blood of Jesus!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Luther: </a:t>
            </a:r>
            <a:r>
              <a:rPr lang="en-US" b="1" i="1" dirty="0" smtClean="0"/>
              <a:t>“Christ on the cross and all his suffering and his death do not avail, even if, as you teach, they are ‘acknowledged and meditated upon’ with the utmost ‘passion, ardor, </a:t>
            </a:r>
            <a:r>
              <a:rPr lang="en-US" b="1" i="1" dirty="0" err="1" smtClean="0"/>
              <a:t>heartfeltness</a:t>
            </a:r>
            <a:r>
              <a:rPr lang="en-US" b="1" i="1" dirty="0" smtClean="0"/>
              <a:t>.’  Something else must always be there. What is it? The Word, the Word, the Word…Even if Christ were given for us and crucified a thousand times, it would all be in vain if the Word of God were absent and were not distributed and given to me with the bidding, this is for you, take what is yours.” </a:t>
            </a:r>
            <a:r>
              <a:rPr lang="en-US" i="1" dirty="0" smtClean="0"/>
              <a:t>(Against the Heavenly Prophets, LW 40, 212-213)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OK, but what exactly is happening during individual confession and absolution</a:t>
            </a:r>
            <a:endParaRPr lang="en-US" dirty="0"/>
          </a:p>
        </p:txBody>
      </p:sp>
      <p:sp>
        <p:nvSpPr>
          <p:cNvPr id="3" name="Content Placeholder 2"/>
          <p:cNvSpPr>
            <a:spLocks noGrp="1"/>
          </p:cNvSpPr>
          <p:nvPr>
            <p:ph sz="quarter" idx="1"/>
          </p:nvPr>
        </p:nvSpPr>
        <p:spPr/>
        <p:txBody>
          <a:bodyPr/>
          <a:lstStyle/>
          <a:p>
            <a:pPr>
              <a:buNone/>
            </a:pPr>
            <a:r>
              <a:rPr lang="en-US" dirty="0" smtClean="0"/>
              <a:t>#1 You freely choose to come…since you can receive absolution through general confession and absolution in worship, you don’t HAVE TO…it’s ALL FREE!</a:t>
            </a:r>
            <a:endParaRPr lang="en-US" dirty="0" smtClean="0"/>
          </a:p>
        </p:txBody>
      </p:sp>
      <p:pic>
        <p:nvPicPr>
          <p:cNvPr id="11266" name="Picture 2" descr="C:\Users\revdrespinosa\Downloads\freedom.jpg"/>
          <p:cNvPicPr>
            <a:picLocks noChangeAspect="1" noChangeArrowheads="1"/>
          </p:cNvPicPr>
          <p:nvPr/>
        </p:nvPicPr>
        <p:blipFill>
          <a:blip r:embed="rId2" cstate="print"/>
          <a:srcRect/>
          <a:stretch>
            <a:fillRect/>
          </a:stretch>
        </p:blipFill>
        <p:spPr bwMode="auto">
          <a:xfrm>
            <a:off x="2362200" y="3124200"/>
            <a:ext cx="4267200" cy="2971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Exactly Is Happening?</a:t>
            </a:r>
            <a:endParaRPr lang="en-US" dirty="0"/>
          </a:p>
        </p:txBody>
      </p:sp>
      <p:sp>
        <p:nvSpPr>
          <p:cNvPr id="3" name="Content Placeholder 2"/>
          <p:cNvSpPr>
            <a:spLocks noGrp="1"/>
          </p:cNvSpPr>
          <p:nvPr>
            <p:ph sz="quarter" idx="1"/>
          </p:nvPr>
        </p:nvSpPr>
        <p:spPr/>
        <p:txBody>
          <a:bodyPr/>
          <a:lstStyle/>
          <a:p>
            <a:pPr>
              <a:buNone/>
            </a:pPr>
            <a:r>
              <a:rPr lang="en-US" dirty="0" smtClean="0"/>
              <a:t>#2 But you FREELY come because even though you know you are forgiven in Christ, something is weighing heavily on your heart and mind…and it just won’t go away! You have a burden and you decide to do something about it…give it to Jesus in this special way!!!</a:t>
            </a:r>
            <a:endParaRPr lang="en-US" dirty="0"/>
          </a:p>
        </p:txBody>
      </p:sp>
      <p:pic>
        <p:nvPicPr>
          <p:cNvPr id="12290" name="Picture 2" descr="C:\Users\revdrespinosa\Downloads\get a break.jpg"/>
          <p:cNvPicPr>
            <a:picLocks noChangeAspect="1" noChangeArrowheads="1"/>
          </p:cNvPicPr>
          <p:nvPr/>
        </p:nvPicPr>
        <p:blipFill>
          <a:blip r:embed="rId2" cstate="print"/>
          <a:srcRect/>
          <a:stretch>
            <a:fillRect/>
          </a:stretch>
        </p:blipFill>
        <p:spPr bwMode="auto">
          <a:xfrm>
            <a:off x="2590800" y="3733800"/>
            <a:ext cx="4038600" cy="2895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exactly is happening?</a:t>
            </a:r>
            <a:endParaRPr lang="en-US" dirty="0"/>
          </a:p>
        </p:txBody>
      </p:sp>
      <p:sp>
        <p:nvSpPr>
          <p:cNvPr id="3" name="Content Placeholder 2"/>
          <p:cNvSpPr>
            <a:spLocks noGrp="1"/>
          </p:cNvSpPr>
          <p:nvPr>
            <p:ph sz="quarter" idx="1"/>
          </p:nvPr>
        </p:nvSpPr>
        <p:spPr/>
        <p:txBody>
          <a:bodyPr/>
          <a:lstStyle/>
          <a:p>
            <a:pPr>
              <a:buNone/>
            </a:pPr>
            <a:r>
              <a:rPr lang="en-US" dirty="0" smtClean="0"/>
              <a:t>#3 You know what God’s Word says about confession!</a:t>
            </a:r>
          </a:p>
          <a:p>
            <a:pPr>
              <a:buNone/>
            </a:pPr>
            <a:endParaRPr lang="en-US" dirty="0" smtClean="0"/>
          </a:p>
          <a:p>
            <a:pPr>
              <a:buNone/>
            </a:pPr>
            <a:r>
              <a:rPr lang="en-US" dirty="0" smtClean="0"/>
              <a:t>Psalm 32:3: </a:t>
            </a:r>
            <a:r>
              <a:rPr lang="en-US" b="1" i="1" dirty="0" smtClean="0"/>
              <a:t>“For when I kept silent, my bones wasted away through my groaning all day long.”</a:t>
            </a:r>
            <a:endParaRPr lang="en-US" dirty="0"/>
          </a:p>
        </p:txBody>
      </p:sp>
      <p:pic>
        <p:nvPicPr>
          <p:cNvPr id="13315" name="Picture 3" descr="C:\Users\revdrespinosa\Downloads\silence is not golden 2.jpg"/>
          <p:cNvPicPr>
            <a:picLocks noChangeAspect="1" noChangeArrowheads="1"/>
          </p:cNvPicPr>
          <p:nvPr/>
        </p:nvPicPr>
        <p:blipFill>
          <a:blip r:embed="rId2" cstate="print"/>
          <a:srcRect/>
          <a:stretch>
            <a:fillRect/>
          </a:stretch>
        </p:blipFill>
        <p:spPr bwMode="auto">
          <a:xfrm>
            <a:off x="2286000" y="3429000"/>
            <a:ext cx="4114800" cy="3048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exactly is happening?</a:t>
            </a:r>
            <a:endParaRPr lang="en-US" dirty="0"/>
          </a:p>
        </p:txBody>
      </p:sp>
      <p:sp>
        <p:nvSpPr>
          <p:cNvPr id="3" name="Content Placeholder 2"/>
          <p:cNvSpPr>
            <a:spLocks noGrp="1"/>
          </p:cNvSpPr>
          <p:nvPr>
            <p:ph sz="quarter" idx="1"/>
          </p:nvPr>
        </p:nvSpPr>
        <p:spPr/>
        <p:txBody>
          <a:bodyPr/>
          <a:lstStyle/>
          <a:p>
            <a:pPr>
              <a:buNone/>
            </a:pPr>
            <a:r>
              <a:rPr lang="en-US" dirty="0" smtClean="0"/>
              <a:t>#3 You know what God’s Word says about confession:</a:t>
            </a:r>
          </a:p>
          <a:p>
            <a:pPr>
              <a:buNone/>
            </a:pPr>
            <a:endParaRPr lang="en-US" dirty="0" smtClean="0"/>
          </a:p>
          <a:p>
            <a:pPr>
              <a:buNone/>
            </a:pPr>
            <a:r>
              <a:rPr lang="en-US" dirty="0" smtClean="0"/>
              <a:t>Psalm 32:5: “I said, ‘I will confess my transgressions to the Lord,’ and you forgave the iniquity of my sin.”</a:t>
            </a:r>
          </a:p>
          <a:p>
            <a:pPr>
              <a:buNone/>
            </a:pPr>
            <a:endParaRPr lang="en-US" dirty="0" smtClean="0"/>
          </a:p>
          <a:p>
            <a:pPr>
              <a:buNone/>
            </a:pPr>
            <a:endParaRPr lang="en-US" dirty="0"/>
          </a:p>
        </p:txBody>
      </p:sp>
      <p:pic>
        <p:nvPicPr>
          <p:cNvPr id="14338" name="Picture 2" descr="C:\Users\revdrespinosa\Downloads\freedom from chains.jpg"/>
          <p:cNvPicPr>
            <a:picLocks noChangeAspect="1" noChangeArrowheads="1"/>
          </p:cNvPicPr>
          <p:nvPr/>
        </p:nvPicPr>
        <p:blipFill>
          <a:blip r:embed="rId2" cstate="print"/>
          <a:srcRect/>
          <a:stretch>
            <a:fillRect/>
          </a:stretch>
        </p:blipFill>
        <p:spPr bwMode="auto">
          <a:xfrm>
            <a:off x="1905000" y="3733800"/>
            <a:ext cx="5029200" cy="2819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exactly is happening?</a:t>
            </a:r>
            <a:endParaRPr lang="en-US" dirty="0"/>
          </a:p>
        </p:txBody>
      </p:sp>
      <p:sp>
        <p:nvSpPr>
          <p:cNvPr id="3" name="Content Placeholder 2"/>
          <p:cNvSpPr>
            <a:spLocks noGrp="1"/>
          </p:cNvSpPr>
          <p:nvPr>
            <p:ph sz="quarter" idx="1"/>
          </p:nvPr>
        </p:nvSpPr>
        <p:spPr/>
        <p:txBody>
          <a:bodyPr/>
          <a:lstStyle/>
          <a:p>
            <a:pPr>
              <a:buNone/>
            </a:pPr>
            <a:r>
              <a:rPr lang="en-US" dirty="0" smtClean="0"/>
              <a:t>#4 Call your pastor and set up a meeting.</a:t>
            </a:r>
          </a:p>
          <a:p>
            <a:pPr>
              <a:buNone/>
            </a:pPr>
            <a:endParaRPr lang="en-US" dirty="0" smtClean="0"/>
          </a:p>
          <a:p>
            <a:pPr>
              <a:buNone/>
            </a:pPr>
            <a:endParaRPr lang="en-US" dirty="0"/>
          </a:p>
        </p:txBody>
      </p:sp>
      <p:pic>
        <p:nvPicPr>
          <p:cNvPr id="15362" name="Picture 2" descr="C:\Users\revdrespinosa\Downloads\Pastor Espinosa.jpg"/>
          <p:cNvPicPr>
            <a:picLocks noChangeAspect="1" noChangeArrowheads="1"/>
          </p:cNvPicPr>
          <p:nvPr/>
        </p:nvPicPr>
        <p:blipFill>
          <a:blip r:embed="rId2" cstate="print"/>
          <a:srcRect/>
          <a:stretch>
            <a:fillRect/>
          </a:stretch>
        </p:blipFill>
        <p:spPr bwMode="auto">
          <a:xfrm>
            <a:off x="1219200" y="2209800"/>
            <a:ext cx="3124200" cy="2209800"/>
          </a:xfrm>
          <a:prstGeom prst="rect">
            <a:avLst/>
          </a:prstGeom>
          <a:noFill/>
        </p:spPr>
      </p:pic>
      <p:pic>
        <p:nvPicPr>
          <p:cNvPr id="15363" name="Picture 3" descr="C:\Users\revdrespinosa\Downloads\Pastor Sam.jpg"/>
          <p:cNvPicPr>
            <a:picLocks noChangeAspect="1" noChangeArrowheads="1"/>
          </p:cNvPicPr>
          <p:nvPr/>
        </p:nvPicPr>
        <p:blipFill>
          <a:blip r:embed="rId3" cstate="print"/>
          <a:srcRect/>
          <a:stretch>
            <a:fillRect/>
          </a:stretch>
        </p:blipFill>
        <p:spPr bwMode="auto">
          <a:xfrm>
            <a:off x="5181600" y="2514600"/>
            <a:ext cx="3352800" cy="2514600"/>
          </a:xfrm>
          <a:prstGeom prst="rect">
            <a:avLst/>
          </a:prstGeom>
          <a:noFill/>
        </p:spPr>
      </p:pic>
      <p:pic>
        <p:nvPicPr>
          <p:cNvPr id="15364" name="Picture 4" descr="C:\Users\revdrespinosa\Downloads\other pastor.jpg"/>
          <p:cNvPicPr>
            <a:picLocks noChangeAspect="1" noChangeArrowheads="1"/>
          </p:cNvPicPr>
          <p:nvPr/>
        </p:nvPicPr>
        <p:blipFill>
          <a:blip r:embed="rId4" cstate="print"/>
          <a:srcRect/>
          <a:stretch>
            <a:fillRect/>
          </a:stretch>
        </p:blipFill>
        <p:spPr bwMode="auto">
          <a:xfrm>
            <a:off x="3505200" y="4191000"/>
            <a:ext cx="2066925" cy="2209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exactly is happening?</a:t>
            </a:r>
            <a:endParaRPr lang="en-US" dirty="0"/>
          </a:p>
        </p:txBody>
      </p:sp>
      <p:sp>
        <p:nvSpPr>
          <p:cNvPr id="3" name="Content Placeholder 2"/>
          <p:cNvSpPr>
            <a:spLocks noGrp="1"/>
          </p:cNvSpPr>
          <p:nvPr>
            <p:ph sz="quarter" idx="1"/>
          </p:nvPr>
        </p:nvSpPr>
        <p:spPr/>
        <p:txBody>
          <a:bodyPr/>
          <a:lstStyle/>
          <a:p>
            <a:pPr>
              <a:buNone/>
            </a:pPr>
            <a:r>
              <a:rPr lang="en-US" dirty="0" smtClean="0"/>
              <a:t>#5 You don’t try to list every sin (because you can’t, Psalm 19:12), just the sins that are heavy on your heart!</a:t>
            </a:r>
            <a:endParaRPr lang="en-US" dirty="0"/>
          </a:p>
        </p:txBody>
      </p:sp>
      <p:pic>
        <p:nvPicPr>
          <p:cNvPr id="16387" name="Picture 3" descr="C:\Users\revdrespinosa\Downloads\guilt.jpg"/>
          <p:cNvPicPr>
            <a:picLocks noChangeAspect="1" noChangeArrowheads="1"/>
          </p:cNvPicPr>
          <p:nvPr/>
        </p:nvPicPr>
        <p:blipFill>
          <a:blip r:embed="rId2" cstate="print"/>
          <a:srcRect/>
          <a:stretch>
            <a:fillRect/>
          </a:stretch>
        </p:blipFill>
        <p:spPr bwMode="auto">
          <a:xfrm>
            <a:off x="5105400" y="2895600"/>
            <a:ext cx="2895600" cy="2667000"/>
          </a:xfrm>
          <a:prstGeom prst="rect">
            <a:avLst/>
          </a:prstGeom>
          <a:noFill/>
        </p:spPr>
      </p:pic>
      <p:pic>
        <p:nvPicPr>
          <p:cNvPr id="16388" name="Picture 4" descr="C:\Users\revdrespinosa\Downloads\shame.jpg"/>
          <p:cNvPicPr>
            <a:picLocks noChangeAspect="1" noChangeArrowheads="1"/>
          </p:cNvPicPr>
          <p:nvPr/>
        </p:nvPicPr>
        <p:blipFill>
          <a:blip r:embed="rId3" cstate="print"/>
          <a:srcRect/>
          <a:stretch>
            <a:fillRect/>
          </a:stretch>
        </p:blipFill>
        <p:spPr bwMode="auto">
          <a:xfrm>
            <a:off x="838200" y="3200400"/>
            <a:ext cx="3457575" cy="2667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Breakaway Sectional Description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God Takes Care of Your Conscience</a:t>
            </a:r>
            <a:br>
              <a:rPr lang="en-US" dirty="0" smtClean="0"/>
            </a:br>
            <a:r>
              <a:rPr lang="en-US" dirty="0" smtClean="0"/>
              <a:t/>
            </a:r>
            <a:br>
              <a:rPr lang="en-US" dirty="0" smtClean="0"/>
            </a:br>
            <a:r>
              <a:rPr lang="en-US" dirty="0" smtClean="0"/>
              <a:t>The power of the God’s Word, personally applied through our pastor—one-on-one—is God’s way of helping us to deal with the sins that hang around in our hearts and minds. Yes, all sins are covered by the blood of the Lamb, but there are some sins that keep coming back to haunt us. What are we to do with these? Thanks be to God that we may come to our pastors and receive this healing gift called: </a:t>
            </a:r>
            <a:r>
              <a:rPr lang="en-US" dirty="0" smtClean="0"/>
              <a:t>Individual </a:t>
            </a:r>
            <a:r>
              <a:rPr lang="en-US" dirty="0" smtClean="0"/>
              <a:t>Confession and Absolution</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Exactly what is happening?</a:t>
            </a:r>
            <a:endParaRPr lang="en-US" dirty="0"/>
          </a:p>
        </p:txBody>
      </p:sp>
      <p:sp>
        <p:nvSpPr>
          <p:cNvPr id="3" name="Content Placeholder 2"/>
          <p:cNvSpPr>
            <a:spLocks noGrp="1"/>
          </p:cNvSpPr>
          <p:nvPr>
            <p:ph sz="quarter" idx="1"/>
          </p:nvPr>
        </p:nvSpPr>
        <p:spPr/>
        <p:txBody>
          <a:bodyPr/>
          <a:lstStyle/>
          <a:p>
            <a:r>
              <a:rPr lang="en-US" dirty="0" smtClean="0"/>
              <a:t>#6 Confess what you need to confess…</a:t>
            </a:r>
            <a:endParaRPr lang="en-US" dirty="0"/>
          </a:p>
        </p:txBody>
      </p:sp>
      <p:pic>
        <p:nvPicPr>
          <p:cNvPr id="17410" name="Picture 2" descr="C:\Users\revdrespinosa\Downloads\confession outside 2.jpg"/>
          <p:cNvPicPr>
            <a:picLocks noChangeAspect="1" noChangeArrowheads="1"/>
          </p:cNvPicPr>
          <p:nvPr/>
        </p:nvPicPr>
        <p:blipFill>
          <a:blip r:embed="rId2" cstate="print"/>
          <a:srcRect/>
          <a:stretch>
            <a:fillRect/>
          </a:stretch>
        </p:blipFill>
        <p:spPr bwMode="auto">
          <a:xfrm>
            <a:off x="1828800" y="2286000"/>
            <a:ext cx="5562600" cy="38862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Exactly what is happening?</a:t>
            </a:r>
            <a:endParaRPr lang="en-US" dirty="0"/>
          </a:p>
        </p:txBody>
      </p:sp>
      <p:sp>
        <p:nvSpPr>
          <p:cNvPr id="3" name="Content Placeholder 2"/>
          <p:cNvSpPr>
            <a:spLocks noGrp="1"/>
          </p:cNvSpPr>
          <p:nvPr>
            <p:ph sz="quarter" idx="1"/>
          </p:nvPr>
        </p:nvSpPr>
        <p:spPr/>
        <p:txBody>
          <a:bodyPr/>
          <a:lstStyle/>
          <a:p>
            <a:pPr>
              <a:buNone/>
            </a:pPr>
            <a:r>
              <a:rPr lang="en-US" dirty="0" smtClean="0"/>
              <a:t>#7 The pastor will not judge you or condemn you…instead, he will ABSOLVE you! FORGIVE you!</a:t>
            </a:r>
            <a:endParaRPr lang="en-US" dirty="0"/>
          </a:p>
        </p:txBody>
      </p:sp>
      <p:pic>
        <p:nvPicPr>
          <p:cNvPr id="18434" name="Picture 2" descr="C:\Users\revdrespinosa\Downloads\Absolution.jpg"/>
          <p:cNvPicPr>
            <a:picLocks noChangeAspect="1" noChangeArrowheads="1"/>
          </p:cNvPicPr>
          <p:nvPr/>
        </p:nvPicPr>
        <p:blipFill>
          <a:blip r:embed="rId2" cstate="print"/>
          <a:srcRect/>
          <a:stretch>
            <a:fillRect/>
          </a:stretch>
        </p:blipFill>
        <p:spPr bwMode="auto">
          <a:xfrm>
            <a:off x="2286000" y="2743200"/>
            <a:ext cx="4419600" cy="3505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if I commit the same sin again?</a:t>
            </a:r>
            <a:endParaRPr lang="en-US" dirty="0"/>
          </a:p>
        </p:txBody>
      </p:sp>
      <p:sp>
        <p:nvSpPr>
          <p:cNvPr id="3" name="Content Placeholder 2"/>
          <p:cNvSpPr>
            <a:spLocks noGrp="1"/>
          </p:cNvSpPr>
          <p:nvPr>
            <p:ph sz="quarter" idx="1"/>
          </p:nvPr>
        </p:nvSpPr>
        <p:spPr/>
        <p:txBody>
          <a:bodyPr/>
          <a:lstStyle/>
          <a:p>
            <a:r>
              <a:rPr lang="en-US" dirty="0" smtClean="0"/>
              <a:t>Remember Jesus told his disciples to forgive “seventy times seven”!!!</a:t>
            </a:r>
            <a:endParaRPr lang="en-US" dirty="0"/>
          </a:p>
        </p:txBody>
      </p:sp>
      <p:pic>
        <p:nvPicPr>
          <p:cNvPr id="19458" name="Picture 2" descr="C:\Users\revdrespinosa\Downloads\70 times 7.jpg"/>
          <p:cNvPicPr>
            <a:picLocks noChangeAspect="1" noChangeArrowheads="1"/>
          </p:cNvPicPr>
          <p:nvPr/>
        </p:nvPicPr>
        <p:blipFill>
          <a:blip r:embed="rId2" cstate="print"/>
          <a:srcRect/>
          <a:stretch>
            <a:fillRect/>
          </a:stretch>
        </p:blipFill>
        <p:spPr bwMode="auto">
          <a:xfrm>
            <a:off x="1143000" y="2819400"/>
            <a:ext cx="3124200" cy="2743200"/>
          </a:xfrm>
          <a:prstGeom prst="rect">
            <a:avLst/>
          </a:prstGeom>
          <a:noFill/>
        </p:spPr>
      </p:pic>
      <p:pic>
        <p:nvPicPr>
          <p:cNvPr id="19459" name="Picture 3" descr="C:\Users\revdrespinosa\Downloads\70 x 7 number 2.jpg"/>
          <p:cNvPicPr>
            <a:picLocks noChangeAspect="1" noChangeArrowheads="1"/>
          </p:cNvPicPr>
          <p:nvPr/>
        </p:nvPicPr>
        <p:blipFill>
          <a:blip r:embed="rId3" cstate="print"/>
          <a:srcRect/>
          <a:stretch>
            <a:fillRect/>
          </a:stretch>
        </p:blipFill>
        <p:spPr bwMode="auto">
          <a:xfrm>
            <a:off x="4800600" y="2514600"/>
            <a:ext cx="3810000" cy="3429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evil one wants to convince you that you’ve gone too far in your sin…</a:t>
            </a:r>
            <a:endParaRPr lang="en-US" dirty="0"/>
          </a:p>
        </p:txBody>
      </p:sp>
      <p:sp>
        <p:nvSpPr>
          <p:cNvPr id="3" name="Content Placeholder 2"/>
          <p:cNvSpPr>
            <a:spLocks noGrp="1"/>
          </p:cNvSpPr>
          <p:nvPr>
            <p:ph sz="quarter" idx="1"/>
          </p:nvPr>
        </p:nvSpPr>
        <p:spPr/>
        <p:txBody>
          <a:bodyPr/>
          <a:lstStyle/>
          <a:p>
            <a:r>
              <a:rPr lang="en-US" dirty="0" smtClean="0"/>
              <a:t>He is a LIAR! John 8:44: he is the father of ____!</a:t>
            </a:r>
            <a:endParaRPr lang="en-US" dirty="0"/>
          </a:p>
        </p:txBody>
      </p:sp>
      <p:pic>
        <p:nvPicPr>
          <p:cNvPr id="20482" name="Picture 2" descr="C:\Users\revdrespinosa\Downloads\liar liar pants on fire.jpg"/>
          <p:cNvPicPr>
            <a:picLocks noChangeAspect="1" noChangeArrowheads="1"/>
          </p:cNvPicPr>
          <p:nvPr/>
        </p:nvPicPr>
        <p:blipFill>
          <a:blip r:embed="rId2" cstate="print"/>
          <a:srcRect/>
          <a:stretch>
            <a:fillRect/>
          </a:stretch>
        </p:blipFill>
        <p:spPr bwMode="auto">
          <a:xfrm>
            <a:off x="2057401" y="2433637"/>
            <a:ext cx="5029200" cy="366236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know that he lies?</a:t>
            </a:r>
            <a:endParaRPr lang="en-US" dirty="0"/>
          </a:p>
        </p:txBody>
      </p:sp>
      <p:sp>
        <p:nvSpPr>
          <p:cNvPr id="3" name="Content Placeholder 2"/>
          <p:cNvSpPr>
            <a:spLocks noGrp="1"/>
          </p:cNvSpPr>
          <p:nvPr>
            <p:ph sz="quarter" idx="1"/>
          </p:nvPr>
        </p:nvSpPr>
        <p:spPr/>
        <p:txBody>
          <a:bodyPr/>
          <a:lstStyle/>
          <a:p>
            <a:r>
              <a:rPr lang="en-US" dirty="0" smtClean="0"/>
              <a:t>Because NO sin is too GREAT for The Lamb of God!</a:t>
            </a:r>
            <a:endParaRPr lang="en-US" dirty="0"/>
          </a:p>
        </p:txBody>
      </p:sp>
      <p:pic>
        <p:nvPicPr>
          <p:cNvPr id="21506" name="Picture 2" descr="C:\Users\revdrespinosa\Downloads\lamb of God 2.jpg"/>
          <p:cNvPicPr>
            <a:picLocks noChangeAspect="1" noChangeArrowheads="1"/>
          </p:cNvPicPr>
          <p:nvPr/>
        </p:nvPicPr>
        <p:blipFill>
          <a:blip r:embed="rId2" cstate="print"/>
          <a:srcRect/>
          <a:stretch>
            <a:fillRect/>
          </a:stretch>
        </p:blipFill>
        <p:spPr bwMode="auto">
          <a:xfrm>
            <a:off x="1600200" y="2286000"/>
            <a:ext cx="5867400" cy="3962399"/>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use this gift also to prepare for the Sacrament</a:t>
            </a:r>
            <a:endParaRPr lang="en-US" dirty="0"/>
          </a:p>
        </p:txBody>
      </p:sp>
      <p:pic>
        <p:nvPicPr>
          <p:cNvPr id="22530" name="Picture 2" descr="C:\Users\revdrespinosa\Downloads\Holy Communion 3.jpg"/>
          <p:cNvPicPr>
            <a:picLocks noGrp="1" noChangeAspect="1" noChangeArrowheads="1"/>
          </p:cNvPicPr>
          <p:nvPr>
            <p:ph sz="quarter" idx="1"/>
          </p:nvPr>
        </p:nvPicPr>
        <p:blipFill>
          <a:blip r:embed="rId2" cstate="print"/>
          <a:srcRect/>
          <a:stretch>
            <a:fillRect/>
          </a:stretch>
        </p:blipFill>
        <p:spPr bwMode="auto">
          <a:xfrm>
            <a:off x="2362200" y="1371600"/>
            <a:ext cx="4419600" cy="51816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Corinthians 11</a:t>
            </a:r>
            <a:endParaRPr lang="en-US" dirty="0"/>
          </a:p>
        </p:txBody>
      </p:sp>
      <p:sp>
        <p:nvSpPr>
          <p:cNvPr id="3" name="Content Placeholder 2"/>
          <p:cNvSpPr>
            <a:spLocks noGrp="1"/>
          </p:cNvSpPr>
          <p:nvPr>
            <p:ph sz="quarter" idx="1"/>
          </p:nvPr>
        </p:nvSpPr>
        <p:spPr/>
        <p:txBody>
          <a:bodyPr/>
          <a:lstStyle/>
          <a:p>
            <a:r>
              <a:rPr lang="en-US" dirty="0" smtClean="0"/>
              <a:t>We must examine ourselves and this is done esp. through confession and absolution!</a:t>
            </a:r>
            <a:endParaRPr lang="en-US" dirty="0"/>
          </a:p>
        </p:txBody>
      </p:sp>
      <p:pic>
        <p:nvPicPr>
          <p:cNvPr id="23554" name="Picture 2" descr="C:\Users\revdrespinosa\Downloads\examine yourself.jpg"/>
          <p:cNvPicPr>
            <a:picLocks noChangeAspect="1" noChangeArrowheads="1"/>
          </p:cNvPicPr>
          <p:nvPr/>
        </p:nvPicPr>
        <p:blipFill>
          <a:blip r:embed="rId2" cstate="print"/>
          <a:srcRect/>
          <a:stretch>
            <a:fillRect/>
          </a:stretch>
        </p:blipFill>
        <p:spPr bwMode="auto">
          <a:xfrm>
            <a:off x="1981200" y="2743200"/>
            <a:ext cx="5105400" cy="33528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better way than individual confession and absolution?</a:t>
            </a:r>
            <a:endParaRPr lang="en-US" dirty="0"/>
          </a:p>
        </p:txBody>
      </p:sp>
      <p:sp>
        <p:nvSpPr>
          <p:cNvPr id="3" name="Content Placeholder 2"/>
          <p:cNvSpPr>
            <a:spLocks noGrp="1"/>
          </p:cNvSpPr>
          <p:nvPr>
            <p:ph sz="quarter" idx="1"/>
          </p:nvPr>
        </p:nvSpPr>
        <p:spPr/>
        <p:txBody>
          <a:bodyPr/>
          <a:lstStyle/>
          <a:p>
            <a:r>
              <a:rPr lang="en-US" dirty="0" smtClean="0"/>
              <a:t>Illustration:</a:t>
            </a:r>
            <a:endParaRPr lang="en-US" dirty="0"/>
          </a:p>
        </p:txBody>
      </p:sp>
      <p:pic>
        <p:nvPicPr>
          <p:cNvPr id="24578" name="Picture 2" descr="C:\Users\revdrespinosa\Downloads\In the palm of your hand.jpg"/>
          <p:cNvPicPr>
            <a:picLocks noChangeAspect="1" noChangeArrowheads="1"/>
          </p:cNvPicPr>
          <p:nvPr/>
        </p:nvPicPr>
        <p:blipFill>
          <a:blip r:embed="rId2" cstate="print"/>
          <a:srcRect/>
          <a:stretch>
            <a:fillRect/>
          </a:stretch>
        </p:blipFill>
        <p:spPr bwMode="auto">
          <a:xfrm>
            <a:off x="1905000" y="2057400"/>
            <a:ext cx="5257799" cy="40386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there is another benefit!</a:t>
            </a:r>
            <a:endParaRPr lang="en-US" dirty="0"/>
          </a:p>
        </p:txBody>
      </p:sp>
      <p:sp>
        <p:nvSpPr>
          <p:cNvPr id="3" name="Content Placeholder 2"/>
          <p:cNvSpPr>
            <a:spLocks noGrp="1"/>
          </p:cNvSpPr>
          <p:nvPr>
            <p:ph sz="quarter" idx="1"/>
          </p:nvPr>
        </p:nvSpPr>
        <p:spPr/>
        <p:txBody>
          <a:bodyPr/>
          <a:lstStyle/>
          <a:p>
            <a:r>
              <a:rPr lang="en-US" dirty="0" smtClean="0"/>
              <a:t>You allow your pastor to be more of a…</a:t>
            </a:r>
            <a:endParaRPr lang="en-US" dirty="0"/>
          </a:p>
        </p:txBody>
      </p:sp>
      <p:pic>
        <p:nvPicPr>
          <p:cNvPr id="25602" name="Picture 2" descr="C:\Users\revdrespinosa\Downloads\shepherd.jpg"/>
          <p:cNvPicPr>
            <a:picLocks noChangeAspect="1" noChangeArrowheads="1"/>
          </p:cNvPicPr>
          <p:nvPr/>
        </p:nvPicPr>
        <p:blipFill>
          <a:blip r:embed="rId2" cstate="print"/>
          <a:srcRect/>
          <a:stretch>
            <a:fillRect/>
          </a:stretch>
        </p:blipFill>
        <p:spPr bwMode="auto">
          <a:xfrm>
            <a:off x="2209800" y="2476500"/>
            <a:ext cx="4267200" cy="35433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won’t bring up your sin, but he will…</a:t>
            </a:r>
            <a:endParaRPr lang="en-US" dirty="0"/>
          </a:p>
        </p:txBody>
      </p:sp>
      <p:sp>
        <p:nvSpPr>
          <p:cNvPr id="3" name="Content Placeholder 2"/>
          <p:cNvSpPr>
            <a:spLocks noGrp="1"/>
          </p:cNvSpPr>
          <p:nvPr>
            <p:ph sz="quarter" idx="1"/>
          </p:nvPr>
        </p:nvSpPr>
        <p:spPr/>
        <p:txBody>
          <a:bodyPr/>
          <a:lstStyle/>
          <a:p>
            <a:r>
              <a:rPr lang="en-US" dirty="0" smtClean="0"/>
              <a:t> Closer to you…and help you stay strong to whatever is confronting you or tempting you!</a:t>
            </a:r>
            <a:endParaRPr lang="en-US" dirty="0"/>
          </a:p>
        </p:txBody>
      </p:sp>
      <p:pic>
        <p:nvPicPr>
          <p:cNvPr id="26626" name="Picture 2" descr="C:\Users\revdrespinosa\Downloads\the shepherd's staff.jpg"/>
          <p:cNvPicPr>
            <a:picLocks noChangeAspect="1" noChangeArrowheads="1"/>
          </p:cNvPicPr>
          <p:nvPr/>
        </p:nvPicPr>
        <p:blipFill>
          <a:blip r:embed="rId2" cstate="print"/>
          <a:srcRect/>
          <a:stretch>
            <a:fillRect/>
          </a:stretch>
        </p:blipFill>
        <p:spPr bwMode="auto">
          <a:xfrm>
            <a:off x="2743200" y="2819400"/>
            <a:ext cx="3581400" cy="3352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a special gift given to all Christians! What is comforting about this picture?</a:t>
            </a:r>
            <a:endParaRPr lang="en-US" dirty="0"/>
          </a:p>
        </p:txBody>
      </p:sp>
      <p:pic>
        <p:nvPicPr>
          <p:cNvPr id="1026" name="Picture 2" descr="C:\Users\revdrespinosa\Downloads\Jesus Hearing A Grieving Man.jpg"/>
          <p:cNvPicPr>
            <a:picLocks noGrp="1" noChangeAspect="1" noChangeArrowheads="1"/>
          </p:cNvPicPr>
          <p:nvPr>
            <p:ph sz="quarter" idx="1"/>
          </p:nvPr>
        </p:nvPicPr>
        <p:blipFill>
          <a:blip r:embed="rId2" cstate="print"/>
          <a:srcRect/>
          <a:stretch>
            <a:fillRect/>
          </a:stretch>
        </p:blipFill>
        <p:spPr bwMode="auto">
          <a:xfrm>
            <a:off x="2209800" y="1981200"/>
            <a:ext cx="4419600" cy="4038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of all…you will be protected from the evil one’s accusations!</a:t>
            </a:r>
            <a:endParaRPr lang="en-US" dirty="0"/>
          </a:p>
        </p:txBody>
      </p:sp>
      <p:sp>
        <p:nvSpPr>
          <p:cNvPr id="3" name="Content Placeholder 2"/>
          <p:cNvSpPr>
            <a:spLocks noGrp="1"/>
          </p:cNvSpPr>
          <p:nvPr>
            <p:ph sz="quarter" idx="1"/>
          </p:nvPr>
        </p:nvSpPr>
        <p:spPr/>
        <p:txBody>
          <a:bodyPr/>
          <a:lstStyle/>
          <a:p>
            <a:r>
              <a:rPr lang="en-US" dirty="0" smtClean="0"/>
              <a:t>James 4:7 is now given a basis, a grounding, a reason…how are you able to resist?</a:t>
            </a:r>
            <a:endParaRPr lang="en-US" dirty="0"/>
          </a:p>
        </p:txBody>
      </p:sp>
      <p:pic>
        <p:nvPicPr>
          <p:cNvPr id="27650" name="Picture 2" descr="C:\Users\revdrespinosa\Downloads\resist the devil.jpg"/>
          <p:cNvPicPr>
            <a:picLocks noChangeAspect="1" noChangeArrowheads="1"/>
          </p:cNvPicPr>
          <p:nvPr/>
        </p:nvPicPr>
        <p:blipFill>
          <a:blip r:embed="rId2" cstate="print"/>
          <a:srcRect/>
          <a:stretch>
            <a:fillRect/>
          </a:stretch>
        </p:blipFill>
        <p:spPr bwMode="auto">
          <a:xfrm>
            <a:off x="1905000" y="2581274"/>
            <a:ext cx="5334000" cy="34385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hold on…that previous picture was a picture of Jesus…how can we come to Jesus </a:t>
            </a:r>
            <a:r>
              <a:rPr lang="en-US" i="1" dirty="0" smtClean="0"/>
              <a:t>today?</a:t>
            </a:r>
            <a:endParaRPr lang="en-US" dirty="0"/>
          </a:p>
        </p:txBody>
      </p:sp>
      <p:sp>
        <p:nvSpPr>
          <p:cNvPr id="3" name="Content Placeholder 2"/>
          <p:cNvSpPr>
            <a:spLocks noGrp="1"/>
          </p:cNvSpPr>
          <p:nvPr>
            <p:ph sz="quarter" idx="1"/>
          </p:nvPr>
        </p:nvSpPr>
        <p:spPr/>
        <p:txBody>
          <a:bodyPr/>
          <a:lstStyle/>
          <a:p>
            <a:r>
              <a:rPr lang="en-US" dirty="0" smtClean="0"/>
              <a:t>Luke 10:16: </a:t>
            </a:r>
            <a:r>
              <a:rPr lang="en-US" b="1" i="1" dirty="0" smtClean="0"/>
              <a:t>“The one who hears you hears me…”</a:t>
            </a:r>
            <a:endParaRPr lang="en-US" dirty="0"/>
          </a:p>
        </p:txBody>
      </p:sp>
      <p:pic>
        <p:nvPicPr>
          <p:cNvPr id="3074" name="Picture 2" descr="C:\Users\revdrespinosa\Downloads\picture of pastor and penitent.jpg"/>
          <p:cNvPicPr>
            <a:picLocks noChangeAspect="1" noChangeArrowheads="1"/>
          </p:cNvPicPr>
          <p:nvPr/>
        </p:nvPicPr>
        <p:blipFill>
          <a:blip r:embed="rId2" cstate="print"/>
          <a:srcRect/>
          <a:stretch>
            <a:fillRect/>
          </a:stretch>
        </p:blipFill>
        <p:spPr bwMode="auto">
          <a:xfrm>
            <a:off x="2667000" y="2133600"/>
            <a:ext cx="3352799" cy="4114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flows from the power of the Keys</a:t>
            </a:r>
            <a:endParaRPr lang="en-US" dirty="0"/>
          </a:p>
        </p:txBody>
      </p:sp>
      <p:pic>
        <p:nvPicPr>
          <p:cNvPr id="2050" name="Picture 2" descr="C:\Users\revdrespinosa\Downloads\The Keys.jpg"/>
          <p:cNvPicPr>
            <a:picLocks noGrp="1" noChangeAspect="1" noChangeArrowheads="1"/>
          </p:cNvPicPr>
          <p:nvPr>
            <p:ph sz="quarter" idx="1"/>
          </p:nvPr>
        </p:nvPicPr>
        <p:blipFill>
          <a:blip r:embed="rId2" cstate="print"/>
          <a:srcRect/>
          <a:stretch>
            <a:fillRect/>
          </a:stretch>
        </p:blipFill>
        <p:spPr bwMode="auto">
          <a:xfrm>
            <a:off x="2514600" y="1752600"/>
            <a:ext cx="4038600" cy="4419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gave this power to His Church</a:t>
            </a:r>
            <a:endParaRPr lang="en-US" dirty="0"/>
          </a:p>
        </p:txBody>
      </p:sp>
      <p:sp>
        <p:nvSpPr>
          <p:cNvPr id="3" name="Content Placeholder 2"/>
          <p:cNvSpPr>
            <a:spLocks noGrp="1"/>
          </p:cNvSpPr>
          <p:nvPr>
            <p:ph sz="quarter" idx="1"/>
          </p:nvPr>
        </p:nvSpPr>
        <p:spPr/>
        <p:txBody>
          <a:bodyPr/>
          <a:lstStyle/>
          <a:p>
            <a:r>
              <a:rPr lang="en-US" dirty="0" smtClean="0"/>
              <a:t>Matthew 16:19: </a:t>
            </a:r>
            <a:r>
              <a:rPr lang="en-US" b="1" i="1" dirty="0" smtClean="0"/>
              <a:t>“I will give you the keys of the kingdom of heaven, and whatever you bind on earth shall be bound in heaven, and whatever you loose on earth shall be loosed in heaven.”</a:t>
            </a:r>
          </a:p>
          <a:p>
            <a:endParaRPr lang="en-US" b="1" i="1" dirty="0" smtClean="0"/>
          </a:p>
          <a:p>
            <a:endParaRPr lang="en-US" dirty="0"/>
          </a:p>
        </p:txBody>
      </p:sp>
      <p:pic>
        <p:nvPicPr>
          <p:cNvPr id="4098" name="Picture 2" descr="C:\Users\revdrespinosa\Downloads\confession and absolution outside.jpg"/>
          <p:cNvPicPr>
            <a:picLocks noChangeAspect="1" noChangeArrowheads="1"/>
          </p:cNvPicPr>
          <p:nvPr/>
        </p:nvPicPr>
        <p:blipFill>
          <a:blip r:embed="rId2" cstate="print"/>
          <a:srcRect/>
          <a:stretch>
            <a:fillRect/>
          </a:stretch>
        </p:blipFill>
        <p:spPr bwMode="auto">
          <a:xfrm>
            <a:off x="2590800" y="3810000"/>
            <a:ext cx="4038600" cy="2362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when your pastor serves you with Jesus’ keys and promise…</a:t>
            </a:r>
            <a:endParaRPr lang="en-US" dirty="0"/>
          </a:p>
        </p:txBody>
      </p:sp>
      <p:sp>
        <p:nvSpPr>
          <p:cNvPr id="3" name="Content Placeholder 2"/>
          <p:cNvSpPr>
            <a:spLocks noGrp="1"/>
          </p:cNvSpPr>
          <p:nvPr>
            <p:ph sz="quarter" idx="1"/>
          </p:nvPr>
        </p:nvSpPr>
        <p:spPr/>
        <p:txBody>
          <a:bodyPr/>
          <a:lstStyle/>
          <a:p>
            <a:r>
              <a:rPr lang="en-US" dirty="0" smtClean="0"/>
              <a:t>Small Catechism: </a:t>
            </a:r>
            <a:r>
              <a:rPr lang="en-US" b="1" i="1" dirty="0" smtClean="0"/>
              <a:t>“…we receive absolution, that is, forgiveness, from the pastor as from God Himself…” </a:t>
            </a:r>
            <a:endParaRPr lang="en-US" dirty="0"/>
          </a:p>
        </p:txBody>
      </p:sp>
      <p:pic>
        <p:nvPicPr>
          <p:cNvPr id="7170" name="Picture 2" descr="C:\Users\revdrespinosa\Downloads\Jesus forgiving.jpg"/>
          <p:cNvPicPr>
            <a:picLocks noChangeAspect="1" noChangeArrowheads="1"/>
          </p:cNvPicPr>
          <p:nvPr/>
        </p:nvPicPr>
        <p:blipFill>
          <a:blip r:embed="rId2" cstate="print"/>
          <a:srcRect/>
          <a:stretch>
            <a:fillRect/>
          </a:stretch>
        </p:blipFill>
        <p:spPr bwMode="auto">
          <a:xfrm>
            <a:off x="2133600" y="2971800"/>
            <a:ext cx="4876800" cy="3276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so sacred, that pastor’s are bound to a sacred oath</a:t>
            </a:r>
            <a:endParaRPr lang="en-US" dirty="0"/>
          </a:p>
        </p:txBody>
      </p:sp>
      <p:pic>
        <p:nvPicPr>
          <p:cNvPr id="10242" name="Picture 2" descr="C:\Users\revdrespinosa\Downloads\download.jpg"/>
          <p:cNvPicPr>
            <a:picLocks noGrp="1" noChangeAspect="1" noChangeArrowheads="1"/>
          </p:cNvPicPr>
          <p:nvPr>
            <p:ph sz="quarter" idx="1"/>
          </p:nvPr>
        </p:nvPicPr>
        <p:blipFill>
          <a:blip r:embed="rId2" cstate="print"/>
          <a:srcRect/>
          <a:stretch>
            <a:fillRect/>
          </a:stretch>
        </p:blipFill>
        <p:spPr bwMode="auto">
          <a:xfrm>
            <a:off x="1066800" y="1905000"/>
            <a:ext cx="3124200" cy="3352800"/>
          </a:xfrm>
          <a:prstGeom prst="rect">
            <a:avLst/>
          </a:prstGeom>
          <a:noFill/>
        </p:spPr>
      </p:pic>
      <p:pic>
        <p:nvPicPr>
          <p:cNvPr id="10243" name="Picture 3" descr="C:\Users\revdrespinosa\Downloads\confidentiality.jpg"/>
          <p:cNvPicPr>
            <a:picLocks noChangeAspect="1" noChangeArrowheads="1"/>
          </p:cNvPicPr>
          <p:nvPr/>
        </p:nvPicPr>
        <p:blipFill>
          <a:blip r:embed="rId3" cstate="print"/>
          <a:srcRect/>
          <a:stretch>
            <a:fillRect/>
          </a:stretch>
        </p:blipFill>
        <p:spPr bwMode="auto">
          <a:xfrm>
            <a:off x="5181600" y="3124200"/>
            <a:ext cx="3352800" cy="25050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are we contradicting GRACE alone through FAITH alone in CHRIST alone?</a:t>
            </a:r>
            <a:endParaRPr lang="en-US" dirty="0"/>
          </a:p>
        </p:txBody>
      </p:sp>
      <p:sp>
        <p:nvSpPr>
          <p:cNvPr id="3" name="Content Placeholder 2"/>
          <p:cNvSpPr>
            <a:spLocks noGrp="1"/>
          </p:cNvSpPr>
          <p:nvPr>
            <p:ph sz="quarter" idx="1"/>
          </p:nvPr>
        </p:nvSpPr>
        <p:spPr/>
        <p:txBody>
          <a:bodyPr/>
          <a:lstStyle/>
          <a:p>
            <a:r>
              <a:rPr lang="en-US" dirty="0" smtClean="0"/>
              <a:t>No, because individual confession and absolution is NOT the work of man, but the work of God…</a:t>
            </a:r>
          </a:p>
          <a:p>
            <a:endParaRPr lang="en-US" dirty="0" smtClean="0"/>
          </a:p>
          <a:p>
            <a:r>
              <a:rPr lang="en-US" dirty="0" smtClean="0"/>
              <a:t>It is the application of the power of the Word of Christ!</a:t>
            </a:r>
            <a:endParaRPr lang="en-US" dirty="0"/>
          </a:p>
        </p:txBody>
      </p:sp>
      <p:pic>
        <p:nvPicPr>
          <p:cNvPr id="5122" name="Picture 2" descr="C:\Users\revdrespinosa\Downloads\cross and confession.jpg"/>
          <p:cNvPicPr>
            <a:picLocks noChangeAspect="1" noChangeArrowheads="1"/>
          </p:cNvPicPr>
          <p:nvPr/>
        </p:nvPicPr>
        <p:blipFill>
          <a:blip r:embed="rId2" cstate="print"/>
          <a:srcRect/>
          <a:stretch>
            <a:fillRect/>
          </a:stretch>
        </p:blipFill>
        <p:spPr bwMode="auto">
          <a:xfrm>
            <a:off x="1981200" y="3505200"/>
            <a:ext cx="4953000" cy="27432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118</TotalTime>
  <Words>888</Words>
  <Application>Microsoft Office PowerPoint</Application>
  <PresentationFormat>On-screen Show (4:3)</PresentationFormat>
  <Paragraphs>75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God Takes Care of Your Conscience </vt:lpstr>
      <vt:lpstr>Breakaway Sectional Description</vt:lpstr>
      <vt:lpstr>This is a special gift given to all Christians! What is comforting about this picture?</vt:lpstr>
      <vt:lpstr>But hold on…that previous picture was a picture of Jesus…how can we come to Jesus today?</vt:lpstr>
      <vt:lpstr>It flows from the power of the Keys</vt:lpstr>
      <vt:lpstr>Jesus gave this power to His Church</vt:lpstr>
      <vt:lpstr>So when your pastor serves you with Jesus’ keys and promise…</vt:lpstr>
      <vt:lpstr>This is so sacred, that pastor’s are bound to a sacred oath</vt:lpstr>
      <vt:lpstr>But are we contradicting GRACE alone through FAITH alone in CHRIST alone?</vt:lpstr>
      <vt:lpstr>Once upon a time, confession and absolution changed…</vt:lpstr>
      <vt:lpstr>The Reformation went back to teaching this gift according to God’s Word</vt:lpstr>
      <vt:lpstr>That is individual confession and absolution is one of the MEANS of GRACE</vt:lpstr>
      <vt:lpstr>We must receive the Word to unite us to the atoning blood of Jesus!</vt:lpstr>
      <vt:lpstr>OK, but what exactly is happening during individual confession and absolution</vt:lpstr>
      <vt:lpstr> What Exactly Is Happening?</vt:lpstr>
      <vt:lpstr>What exactly is happening?</vt:lpstr>
      <vt:lpstr>What exactly is happening?</vt:lpstr>
      <vt:lpstr>What exactly is happening?</vt:lpstr>
      <vt:lpstr>What exactly is happening?</vt:lpstr>
      <vt:lpstr>Exactly what is happening?</vt:lpstr>
      <vt:lpstr>Exactly what is happening?</vt:lpstr>
      <vt:lpstr>But what if I commit the same sin again?</vt:lpstr>
      <vt:lpstr>The evil one wants to convince you that you’ve gone too far in your sin…</vt:lpstr>
      <vt:lpstr>How do we know that he lies?</vt:lpstr>
      <vt:lpstr>We use this gift also to prepare for the Sacrament</vt:lpstr>
      <vt:lpstr>1st Corinthians 11</vt:lpstr>
      <vt:lpstr>Is there a better way than individual confession and absolution?</vt:lpstr>
      <vt:lpstr>And there is another benefit!</vt:lpstr>
      <vt:lpstr>He won’t bring up your sin, but he will…</vt:lpstr>
      <vt:lpstr>Best of all…you will be protected from the evil one’s accusations!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Takes Care of Your Conscience</dc:title>
  <dc:creator>Rev. Dr. Alfonso O. Espinosa</dc:creator>
  <cp:lastModifiedBy>Rev. Dr. Alfonso O. Espinosa</cp:lastModifiedBy>
  <cp:revision>13</cp:revision>
  <dcterms:created xsi:type="dcterms:W3CDTF">2013-07-15T22:56:46Z</dcterms:created>
  <dcterms:modified xsi:type="dcterms:W3CDTF">2013-07-16T00:55:22Z</dcterms:modified>
</cp:coreProperties>
</file>