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96" r:id="rId3"/>
    <p:sldId id="297" r:id="rId4"/>
    <p:sldId id="257" r:id="rId5"/>
    <p:sldId id="262" r:id="rId6"/>
    <p:sldId id="258" r:id="rId7"/>
    <p:sldId id="259" r:id="rId8"/>
    <p:sldId id="260" r:id="rId9"/>
    <p:sldId id="261" r:id="rId10"/>
    <p:sldId id="263" r:id="rId11"/>
    <p:sldId id="272" r:id="rId12"/>
    <p:sldId id="273" r:id="rId13"/>
    <p:sldId id="294" r:id="rId14"/>
    <p:sldId id="264" r:id="rId15"/>
    <p:sldId id="265" r:id="rId16"/>
    <p:sldId id="266" r:id="rId17"/>
    <p:sldId id="267" r:id="rId18"/>
    <p:sldId id="298" r:id="rId19"/>
    <p:sldId id="268" r:id="rId20"/>
    <p:sldId id="269" r:id="rId21"/>
    <p:sldId id="278" r:id="rId22"/>
    <p:sldId id="279" r:id="rId23"/>
    <p:sldId id="274" r:id="rId24"/>
    <p:sldId id="275" r:id="rId25"/>
    <p:sldId id="280" r:id="rId26"/>
    <p:sldId id="276" r:id="rId27"/>
    <p:sldId id="292" r:id="rId28"/>
    <p:sldId id="293" r:id="rId29"/>
    <p:sldId id="299" r:id="rId30"/>
    <p:sldId id="283" r:id="rId31"/>
    <p:sldId id="295" r:id="rId32"/>
    <p:sldId id="285" r:id="rId33"/>
    <p:sldId id="286" r:id="rId34"/>
    <p:sldId id="300" r:id="rId35"/>
    <p:sldId id="287" r:id="rId36"/>
    <p:sldId id="288" r:id="rId37"/>
    <p:sldId id="289" r:id="rId38"/>
    <p:sldId id="290" r:id="rId39"/>
    <p:sldId id="29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5E350F-4C6B-42A6-9381-D3D77E1B4A47}" type="datetimeFigureOut">
              <a:rPr lang="en-US" smtClean="0"/>
              <a:t>7/22/2014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0456C-3367-4EB3-AF34-A3A7C4367A45}" type="slidenum">
              <a:rPr lang="en-US" smtClean="0"/>
              <a:t>‹#›</a:t>
            </a:fld>
            <a:endParaRPr lang="en-US"/>
          </a:p>
        </p:txBody>
      </p:sp>
    </p:spTree>
    <p:extLst>
      <p:ext uri="{BB962C8B-B14F-4D97-AF65-F5344CB8AC3E}">
        <p14:creationId xmlns:p14="http://schemas.microsoft.com/office/powerpoint/2010/main" val="557695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B0456C-3367-4EB3-AF34-A3A7C4367A45}" type="slidenum">
              <a:rPr lang="en-US" smtClean="0"/>
              <a:t>3</a:t>
            </a:fld>
            <a:endParaRPr lang="en-US"/>
          </a:p>
        </p:txBody>
      </p:sp>
    </p:spTree>
    <p:extLst>
      <p:ext uri="{BB962C8B-B14F-4D97-AF65-F5344CB8AC3E}">
        <p14:creationId xmlns:p14="http://schemas.microsoft.com/office/powerpoint/2010/main" val="2706567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B0456C-3367-4EB3-AF34-A3A7C4367A45}" type="slidenum">
              <a:rPr lang="en-US" smtClean="0"/>
              <a:t>33</a:t>
            </a:fld>
            <a:endParaRPr lang="en-US"/>
          </a:p>
        </p:txBody>
      </p:sp>
    </p:spTree>
    <p:extLst>
      <p:ext uri="{BB962C8B-B14F-4D97-AF65-F5344CB8AC3E}">
        <p14:creationId xmlns:p14="http://schemas.microsoft.com/office/powerpoint/2010/main" val="3778604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7F39A48-33CF-4834-AB02-EF99DFFE2B5C}"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880D1-06F9-4450-9CE5-6386776A151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39A48-33CF-4834-AB02-EF99DFFE2B5C}"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880D1-06F9-4450-9CE5-6386776A15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39A48-33CF-4834-AB02-EF99DFFE2B5C}" type="datetimeFigureOut">
              <a:rPr lang="en-US" smtClean="0"/>
              <a:t>7/22/2014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FF880D1-06F9-4450-9CE5-6386776A15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39A48-33CF-4834-AB02-EF99DFFE2B5C}"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880D1-06F9-4450-9CE5-6386776A15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F39A48-33CF-4834-AB02-EF99DFFE2B5C}"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880D1-06F9-4450-9CE5-6386776A151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F39A48-33CF-4834-AB02-EF99DFFE2B5C}"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880D1-06F9-4450-9CE5-6386776A15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F39A48-33CF-4834-AB02-EF99DFFE2B5C}" type="datetimeFigureOut">
              <a:rPr lang="en-US" smtClean="0"/>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880D1-06F9-4450-9CE5-6386776A15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F39A48-33CF-4834-AB02-EF99DFFE2B5C}" type="datetimeFigureOut">
              <a:rPr lang="en-US" smtClean="0"/>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880D1-06F9-4450-9CE5-6386776A15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39A48-33CF-4834-AB02-EF99DFFE2B5C}" type="datetimeFigureOut">
              <a:rPr lang="en-US" smtClean="0"/>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880D1-06F9-4450-9CE5-6386776A15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F39A48-33CF-4834-AB02-EF99DFFE2B5C}"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880D1-06F9-4450-9CE5-6386776A151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7F39A48-33CF-4834-AB02-EF99DFFE2B5C}" type="datetimeFigureOut">
              <a:rPr lang="en-US" smtClean="0"/>
              <a:t>7/22/2014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FF880D1-06F9-4450-9CE5-6386776A151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7F39A48-33CF-4834-AB02-EF99DFFE2B5C}" type="datetimeFigureOut">
              <a:rPr lang="en-US" smtClean="0"/>
              <a:t>7/22/2014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FF880D1-06F9-4450-9CE5-6386776A15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Angels and Demons</a:t>
            </a:r>
            <a:endParaRPr lang="en-US" dirty="0"/>
          </a:p>
        </p:txBody>
      </p:sp>
      <p:sp>
        <p:nvSpPr>
          <p:cNvPr id="3" name="Subtitle 2"/>
          <p:cNvSpPr>
            <a:spLocks noGrp="1"/>
          </p:cNvSpPr>
          <p:nvPr>
            <p:ph type="subTitle" idx="1"/>
          </p:nvPr>
        </p:nvSpPr>
        <p:spPr/>
        <p:txBody>
          <a:bodyPr/>
          <a:lstStyle/>
          <a:p>
            <a:r>
              <a:rPr lang="en-US" dirty="0" smtClean="0"/>
              <a:t>Higher Things 2014, Pastor Espinosa, Saint Paul’s Lutheran Church of Irvine, CA, Ph.D. Theology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Scripture teaches the reality of angels…what do they do?</a:t>
            </a:r>
            <a:endParaRPr lang="en-US" dirty="0"/>
          </a:p>
        </p:txBody>
      </p:sp>
      <p:sp>
        <p:nvSpPr>
          <p:cNvPr id="3" name="Content Placeholder 2"/>
          <p:cNvSpPr>
            <a:spLocks noGrp="1"/>
          </p:cNvSpPr>
          <p:nvPr>
            <p:ph idx="1"/>
          </p:nvPr>
        </p:nvSpPr>
        <p:spPr/>
        <p:txBody>
          <a:bodyPr>
            <a:normAutofit fontScale="85000" lnSpcReduction="20000"/>
          </a:bodyPr>
          <a:lstStyle/>
          <a:p>
            <a:pPr marL="633222" indent="-514350">
              <a:buAutoNum type="arabicPeriod"/>
            </a:pPr>
            <a:r>
              <a:rPr lang="en-US" dirty="0" smtClean="0"/>
              <a:t>They always behold God (Matt. 18:10).</a:t>
            </a:r>
          </a:p>
          <a:p>
            <a:pPr marL="633222" indent="-514350">
              <a:buAutoNum type="arabicPeriod"/>
            </a:pPr>
            <a:r>
              <a:rPr lang="en-US" dirty="0" smtClean="0"/>
              <a:t>They praise God (Is. 6:3; Luke 2:13).</a:t>
            </a:r>
          </a:p>
          <a:p>
            <a:pPr marL="633222" indent="-514350">
              <a:buAutoNum type="arabicPeriod"/>
            </a:pPr>
            <a:r>
              <a:rPr lang="en-US" dirty="0" smtClean="0"/>
              <a:t>They are God’s servants in the world and in the Church (Ps. 103:20-21; Ps. 104:4; Heb. 1:14).</a:t>
            </a:r>
          </a:p>
          <a:p>
            <a:pPr marL="633222" indent="-514350">
              <a:buAutoNum type="arabicPeriod"/>
            </a:pPr>
            <a:r>
              <a:rPr lang="en-US" dirty="0" smtClean="0"/>
              <a:t>They help believers in their work and calling (Ps. 91:11-12).</a:t>
            </a:r>
          </a:p>
          <a:p>
            <a:pPr marL="633222" indent="-514350">
              <a:buAutoNum type="arabicPeriod"/>
            </a:pPr>
            <a:r>
              <a:rPr lang="en-US" dirty="0" smtClean="0"/>
              <a:t>They minister to believers when they die (Luke 16:22).</a:t>
            </a:r>
          </a:p>
          <a:p>
            <a:pPr marL="633222" indent="-514350">
              <a:buAutoNum type="arabicPeriod"/>
            </a:pPr>
            <a:r>
              <a:rPr lang="en-US" dirty="0" smtClean="0"/>
              <a:t>They rejoice over the repenting sinner (Luke 15:10). </a:t>
            </a:r>
          </a:p>
          <a:p>
            <a:pPr marL="633222" indent="-514350">
              <a:buAutoNum type="arabicPeriod"/>
            </a:pPr>
            <a:r>
              <a:rPr lang="en-US" dirty="0" smtClean="0"/>
              <a:t>They are present at great events (like the conception, birth, resurrection, &amp; return of Christ).</a:t>
            </a:r>
          </a:p>
          <a:p>
            <a:pPr marL="633222" indent="-514350">
              <a:buAutoNum type="arabicPeriod"/>
            </a:pPr>
            <a:r>
              <a:rPr lang="en-US" dirty="0" smtClean="0"/>
              <a:t>They are present in the public worship of Christians (1</a:t>
            </a:r>
            <a:r>
              <a:rPr lang="en-US" baseline="30000" dirty="0" smtClean="0"/>
              <a:t>st</a:t>
            </a:r>
            <a:r>
              <a:rPr lang="en-US" dirty="0" smtClean="0"/>
              <a:t>. Corinthians 11:10</a:t>
            </a:r>
            <a:r>
              <a:rPr lang="en-US" dirty="0" smtClean="0"/>
              <a:t>). They attend Higher Things!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1:14: Thank God!</a:t>
            </a:r>
            <a:endParaRPr lang="en-US" dirty="0"/>
          </a:p>
        </p:txBody>
      </p:sp>
      <p:sp>
        <p:nvSpPr>
          <p:cNvPr id="3" name="Content Placeholder 2"/>
          <p:cNvSpPr>
            <a:spLocks noGrp="1"/>
          </p:cNvSpPr>
          <p:nvPr>
            <p:ph idx="1"/>
          </p:nvPr>
        </p:nvSpPr>
        <p:spPr/>
        <p:txBody>
          <a:bodyPr>
            <a:normAutofit/>
          </a:bodyPr>
          <a:lstStyle/>
          <a:p>
            <a:r>
              <a:rPr lang="en-US" sz="4800" b="1" dirty="0" smtClean="0"/>
              <a:t>“Are they not all ministering spirits sent out to serve for the sake of those who are to inherit salvation?” – Hebrews 1:14</a:t>
            </a:r>
            <a:endParaRPr lang="en-US" sz="4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Close to the concept of “guardian angel” </a:t>
            </a:r>
            <a:r>
              <a:rPr lang="en-US" dirty="0" smtClean="0"/>
              <a:t>(term </a:t>
            </a:r>
            <a:r>
              <a:rPr lang="en-US" i="1" dirty="0" smtClean="0"/>
              <a:t>not</a:t>
            </a:r>
            <a:r>
              <a:rPr lang="en-US" dirty="0" smtClean="0"/>
              <a:t> in Scripture)</a:t>
            </a:r>
            <a:endParaRPr lang="en-US" dirty="0"/>
          </a:p>
        </p:txBody>
      </p:sp>
      <p:pic>
        <p:nvPicPr>
          <p:cNvPr id="10242" name="Picture 2" descr="C:\Users\revdrespinosa\Downloads\Guardian Angel.jpg"/>
          <p:cNvPicPr>
            <a:picLocks noGrp="1" noChangeAspect="1" noChangeArrowheads="1"/>
          </p:cNvPicPr>
          <p:nvPr>
            <p:ph idx="1"/>
          </p:nvPr>
        </p:nvPicPr>
        <p:blipFill>
          <a:blip r:embed="rId2" cstate="print"/>
          <a:srcRect/>
          <a:stretch>
            <a:fillRect/>
          </a:stretch>
        </p:blipFill>
        <p:spPr bwMode="auto">
          <a:xfrm>
            <a:off x="2133601" y="1600200"/>
            <a:ext cx="4724400" cy="5257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Angels are spirits (immaterial), but </a:t>
            </a:r>
            <a:r>
              <a:rPr lang="en-US" i="1" dirty="0" smtClean="0"/>
              <a:t>may</a:t>
            </a:r>
            <a:r>
              <a:rPr lang="en-US" dirty="0" smtClean="0"/>
              <a:t> appear as material beings.</a:t>
            </a:r>
            <a:endParaRPr lang="en-US" dirty="0"/>
          </a:p>
        </p:txBody>
      </p:sp>
      <p:sp>
        <p:nvSpPr>
          <p:cNvPr id="3" name="Content Placeholder 2"/>
          <p:cNvSpPr>
            <a:spLocks noGrp="1"/>
          </p:cNvSpPr>
          <p:nvPr>
            <p:ph idx="1"/>
          </p:nvPr>
        </p:nvSpPr>
        <p:spPr/>
        <p:txBody>
          <a:bodyPr/>
          <a:lstStyle/>
          <a:p>
            <a:r>
              <a:rPr lang="en-US" dirty="0" smtClean="0"/>
              <a:t>Genesis 18 &amp; 19…even consuming food…and consider Hebrews 13:2</a:t>
            </a:r>
            <a:endParaRPr lang="en-US" dirty="0"/>
          </a:p>
        </p:txBody>
      </p:sp>
      <p:pic>
        <p:nvPicPr>
          <p:cNvPr id="22530" name="Picture 2" descr="C:\Users\revdrespinosa\Downloads\Serving one another in love.jpg"/>
          <p:cNvPicPr>
            <a:picLocks noChangeAspect="1" noChangeArrowheads="1"/>
          </p:cNvPicPr>
          <p:nvPr/>
        </p:nvPicPr>
        <p:blipFill>
          <a:blip r:embed="rId2" cstate="print"/>
          <a:srcRect/>
          <a:stretch>
            <a:fillRect/>
          </a:stretch>
        </p:blipFill>
        <p:spPr bwMode="auto">
          <a:xfrm>
            <a:off x="2057400" y="3048000"/>
            <a:ext cx="4724400" cy="3124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Ranks…Cherubim (Gen. 3:24; Ps. 80:1)</a:t>
            </a:r>
            <a:endParaRPr lang="en-US" dirty="0"/>
          </a:p>
        </p:txBody>
      </p:sp>
      <p:sp>
        <p:nvSpPr>
          <p:cNvPr id="3" name="Content Placeholder 2"/>
          <p:cNvSpPr>
            <a:spLocks noGrp="1"/>
          </p:cNvSpPr>
          <p:nvPr>
            <p:ph idx="1"/>
          </p:nvPr>
        </p:nvSpPr>
        <p:spPr/>
        <p:txBody>
          <a:bodyPr/>
          <a:lstStyle/>
          <a:p>
            <a:r>
              <a:rPr lang="en-US" dirty="0" smtClean="0"/>
              <a:t>Guardians and Attendants:</a:t>
            </a:r>
          </a:p>
          <a:p>
            <a:pPr>
              <a:buNone/>
            </a:pPr>
            <a:endParaRPr lang="en-US" dirty="0"/>
          </a:p>
        </p:txBody>
      </p:sp>
      <p:pic>
        <p:nvPicPr>
          <p:cNvPr id="5122" name="Picture 2" descr="C:\Users\revdrespinosa\Downloads\Cheribim on the Ark.jpg"/>
          <p:cNvPicPr>
            <a:picLocks noChangeAspect="1" noChangeArrowheads="1"/>
          </p:cNvPicPr>
          <p:nvPr/>
        </p:nvPicPr>
        <p:blipFill>
          <a:blip r:embed="rId2" cstate="print"/>
          <a:srcRect/>
          <a:stretch>
            <a:fillRect/>
          </a:stretch>
        </p:blipFill>
        <p:spPr bwMode="auto">
          <a:xfrm>
            <a:off x="1219200" y="2505074"/>
            <a:ext cx="7162800" cy="39719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Ranks…Seraphim (Is. 6:2)</a:t>
            </a:r>
            <a:endParaRPr lang="en-US" dirty="0"/>
          </a:p>
        </p:txBody>
      </p:sp>
      <p:sp>
        <p:nvSpPr>
          <p:cNvPr id="3" name="Content Placeholder 2"/>
          <p:cNvSpPr>
            <a:spLocks noGrp="1"/>
          </p:cNvSpPr>
          <p:nvPr>
            <p:ph idx="1"/>
          </p:nvPr>
        </p:nvSpPr>
        <p:spPr/>
        <p:txBody>
          <a:bodyPr/>
          <a:lstStyle/>
          <a:p>
            <a:r>
              <a:rPr lang="en-US" dirty="0" smtClean="0"/>
              <a:t>Fiery </a:t>
            </a:r>
            <a:r>
              <a:rPr lang="en-US" dirty="0" smtClean="0"/>
              <a:t>Ones with 6 wings calling, “Holy, Holy, Holy…”!</a:t>
            </a:r>
            <a:endParaRPr lang="en-US" dirty="0"/>
          </a:p>
        </p:txBody>
      </p:sp>
      <p:pic>
        <p:nvPicPr>
          <p:cNvPr id="6146" name="Picture 2" descr="C:\Users\revdrespinosa\Downloads\Seriphim.jpg"/>
          <p:cNvPicPr>
            <a:picLocks noChangeAspect="1" noChangeArrowheads="1"/>
          </p:cNvPicPr>
          <p:nvPr/>
        </p:nvPicPr>
        <p:blipFill>
          <a:blip r:embed="rId2" cstate="print"/>
          <a:srcRect/>
          <a:stretch>
            <a:fillRect/>
          </a:stretch>
        </p:blipFill>
        <p:spPr bwMode="auto">
          <a:xfrm>
            <a:off x="2971800" y="2438400"/>
            <a:ext cx="3200400" cy="4114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Ranks…”thrones, dominions, principalities, powers” (Col. 1:16)</a:t>
            </a:r>
            <a:endParaRPr lang="en-US" dirty="0"/>
          </a:p>
        </p:txBody>
      </p:sp>
      <p:sp>
        <p:nvSpPr>
          <p:cNvPr id="3" name="Content Placeholder 2"/>
          <p:cNvSpPr>
            <a:spLocks noGrp="1"/>
          </p:cNvSpPr>
          <p:nvPr>
            <p:ph idx="1"/>
          </p:nvPr>
        </p:nvSpPr>
        <p:spPr/>
        <p:txBody>
          <a:bodyPr/>
          <a:lstStyle/>
          <a:p>
            <a:r>
              <a:rPr lang="en-US" dirty="0" smtClean="0"/>
              <a:t>Colossians 1:16…there is no precise order or rank, but angels serve different purposes just as humans do…some worship, some are messengers, some are warriors, etc.</a:t>
            </a:r>
          </a:p>
          <a:p>
            <a:endParaRPr lang="en-US" dirty="0" smtClean="0"/>
          </a:p>
          <a:p>
            <a:r>
              <a:rPr lang="en-US" dirty="0" smtClean="0"/>
              <a:t>Some might say that Colossians </a:t>
            </a:r>
            <a:r>
              <a:rPr lang="en-US" i="1" dirty="0" smtClean="0"/>
              <a:t>is </a:t>
            </a:r>
            <a:r>
              <a:rPr lang="en-US" dirty="0" smtClean="0"/>
              <a:t>giving an order, but Ephesians 1:21 changes the enumeration: “…rule and authority and power and dominion…”.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Ranks…archangel (1</a:t>
            </a:r>
            <a:r>
              <a:rPr lang="en-US" baseline="30000" dirty="0" smtClean="0"/>
              <a:t>st</a:t>
            </a:r>
            <a:r>
              <a:rPr lang="en-US" dirty="0" smtClean="0"/>
              <a:t> Thessalonians 4:16)</a:t>
            </a:r>
            <a:endParaRPr lang="en-US" dirty="0"/>
          </a:p>
        </p:txBody>
      </p:sp>
      <p:sp>
        <p:nvSpPr>
          <p:cNvPr id="3" name="Content Placeholder 2"/>
          <p:cNvSpPr>
            <a:spLocks noGrp="1"/>
          </p:cNvSpPr>
          <p:nvPr>
            <p:ph idx="1"/>
          </p:nvPr>
        </p:nvSpPr>
        <p:spPr/>
        <p:txBody>
          <a:bodyPr/>
          <a:lstStyle/>
          <a:p>
            <a:r>
              <a:rPr lang="en-US" dirty="0" smtClean="0"/>
              <a:t>Michael is one. One of “chief princes” in Daniel 10 &amp; “great prince” in Daniel 12.</a:t>
            </a:r>
            <a:endParaRPr lang="en-US" dirty="0"/>
          </a:p>
        </p:txBody>
      </p:sp>
      <p:pic>
        <p:nvPicPr>
          <p:cNvPr id="7170" name="Picture 2" descr="C:\Users\revdrespinosa\Downloads\Michael archangel again.jpg"/>
          <p:cNvPicPr>
            <a:picLocks noChangeAspect="1" noChangeArrowheads="1"/>
          </p:cNvPicPr>
          <p:nvPr/>
        </p:nvPicPr>
        <p:blipFill>
          <a:blip r:embed="rId2" cstate="print"/>
          <a:srcRect/>
          <a:stretch>
            <a:fillRect/>
          </a:stretch>
        </p:blipFill>
        <p:spPr bwMode="auto">
          <a:xfrm>
            <a:off x="2971800" y="2895600"/>
            <a:ext cx="3352800" cy="3657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Fallen angels/demons.</a:t>
            </a:r>
            <a:endParaRPr lang="en-US" dirty="0"/>
          </a:p>
        </p:txBody>
      </p:sp>
      <p:sp>
        <p:nvSpPr>
          <p:cNvPr id="3" name="Content Placeholder 2"/>
          <p:cNvSpPr>
            <a:spLocks noGrp="1"/>
          </p:cNvSpPr>
          <p:nvPr>
            <p:ph idx="1"/>
          </p:nvPr>
        </p:nvSpPr>
        <p:spPr/>
        <p:txBody>
          <a:bodyPr>
            <a:normAutofit lnSpcReduction="10000"/>
          </a:bodyPr>
          <a:lstStyle/>
          <a:p>
            <a:r>
              <a:rPr lang="en-US" dirty="0" smtClean="0"/>
              <a:t>Three real-life accounts:</a:t>
            </a:r>
          </a:p>
          <a:p>
            <a:pPr marL="118872" indent="0">
              <a:buNone/>
            </a:pPr>
            <a:endParaRPr lang="en-US" dirty="0" smtClean="0"/>
          </a:p>
          <a:p>
            <a:pPr marL="633222" indent="-514350">
              <a:buAutoNum type="arabicParenR"/>
            </a:pPr>
            <a:r>
              <a:rPr lang="en-US" dirty="0" smtClean="0"/>
              <a:t>Visitation from a young lady.</a:t>
            </a:r>
          </a:p>
          <a:p>
            <a:pPr marL="633222" indent="-514350">
              <a:buAutoNum type="arabicParenR"/>
            </a:pPr>
            <a:endParaRPr lang="en-US" dirty="0"/>
          </a:p>
          <a:p>
            <a:pPr marL="633222" indent="-514350">
              <a:buAutoNum type="arabicParenR"/>
            </a:pPr>
            <a:r>
              <a:rPr lang="en-US" dirty="0" smtClean="0"/>
              <a:t>Crisis pastoral care in the parish.</a:t>
            </a:r>
          </a:p>
          <a:p>
            <a:pPr marL="633222" indent="-514350">
              <a:buAutoNum type="arabicParenR"/>
            </a:pPr>
            <a:endParaRPr lang="en-US" dirty="0"/>
          </a:p>
          <a:p>
            <a:pPr marL="633222" indent="-514350">
              <a:buAutoNum type="arabicParenR"/>
            </a:pPr>
            <a:r>
              <a:rPr lang="en-US" dirty="0" smtClean="0"/>
              <a:t>Reports of a haunting*</a:t>
            </a:r>
          </a:p>
          <a:p>
            <a:pPr marL="633222" indent="-514350">
              <a:buAutoNum type="arabicParenR"/>
            </a:pPr>
            <a:endParaRPr lang="en-US" dirty="0"/>
          </a:p>
          <a:p>
            <a:pPr marL="118872" indent="0">
              <a:buNone/>
            </a:pPr>
            <a:r>
              <a:rPr lang="en-US" dirty="0" smtClean="0"/>
              <a:t>*We realize several possibilities, but this is territory for the demonic.</a:t>
            </a:r>
          </a:p>
          <a:p>
            <a:pPr marL="633222" indent="-514350">
              <a:buAutoNum type="arabicParenR"/>
            </a:pPr>
            <a:endParaRPr lang="en-US" dirty="0"/>
          </a:p>
          <a:p>
            <a:pPr marL="633222" indent="-514350">
              <a:buAutoNum type="arabicParenR"/>
            </a:pPr>
            <a:endParaRPr lang="en-US" dirty="0" smtClean="0"/>
          </a:p>
        </p:txBody>
      </p:sp>
    </p:spTree>
    <p:extLst>
      <p:ext uri="{BB962C8B-B14F-4D97-AF65-F5344CB8AC3E}">
        <p14:creationId xmlns:p14="http://schemas.microsoft.com/office/powerpoint/2010/main" val="3773208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Various ranks also true of demons.</a:t>
            </a:r>
            <a:endParaRPr lang="en-US" dirty="0"/>
          </a:p>
        </p:txBody>
      </p:sp>
      <p:sp>
        <p:nvSpPr>
          <p:cNvPr id="3" name="Content Placeholder 2"/>
          <p:cNvSpPr>
            <a:spLocks noGrp="1"/>
          </p:cNvSpPr>
          <p:nvPr>
            <p:ph idx="1"/>
          </p:nvPr>
        </p:nvSpPr>
        <p:spPr/>
        <p:txBody>
          <a:bodyPr/>
          <a:lstStyle/>
          <a:p>
            <a:r>
              <a:rPr lang="en-US" dirty="0" smtClean="0"/>
              <a:t>“Beelzebub, the prince of demons”…Luke 11:15. Cranach (Ref. painter, woodcutter) </a:t>
            </a:r>
            <a:endParaRPr lang="en-US" dirty="0"/>
          </a:p>
        </p:txBody>
      </p:sp>
      <p:pic>
        <p:nvPicPr>
          <p:cNvPr id="8194" name="Picture 2" descr="C:\Users\revdrespinosa\Downloads\Cronach on Ten Commandments.jpg"/>
          <p:cNvPicPr>
            <a:picLocks noChangeAspect="1" noChangeArrowheads="1"/>
          </p:cNvPicPr>
          <p:nvPr/>
        </p:nvPicPr>
        <p:blipFill>
          <a:blip r:embed="rId2" cstate="print"/>
          <a:srcRect/>
          <a:stretch>
            <a:fillRect/>
          </a:stretch>
        </p:blipFill>
        <p:spPr bwMode="auto">
          <a:xfrm>
            <a:off x="1066800" y="2895600"/>
            <a:ext cx="6829425" cy="37528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Notes</a:t>
            </a:r>
            <a:endParaRPr lang="en-US" dirty="0"/>
          </a:p>
        </p:txBody>
      </p:sp>
      <p:sp>
        <p:nvSpPr>
          <p:cNvPr id="3" name="Content Placeholder 2"/>
          <p:cNvSpPr>
            <a:spLocks noGrp="1"/>
          </p:cNvSpPr>
          <p:nvPr>
            <p:ph idx="1"/>
          </p:nvPr>
        </p:nvSpPr>
        <p:spPr/>
        <p:txBody>
          <a:bodyPr>
            <a:normAutofit/>
          </a:bodyPr>
          <a:lstStyle/>
          <a:p>
            <a:r>
              <a:rPr lang="en-US" dirty="0" smtClean="0"/>
              <a:t>1. Prayer</a:t>
            </a:r>
            <a:endParaRPr lang="en-US" dirty="0"/>
          </a:p>
          <a:p>
            <a:r>
              <a:rPr lang="en-US" dirty="0" smtClean="0"/>
              <a:t>2. Introduction</a:t>
            </a:r>
            <a:endParaRPr lang="en-US" dirty="0"/>
          </a:p>
          <a:p>
            <a:r>
              <a:rPr lang="en-US" dirty="0" smtClean="0"/>
              <a:t>3. Topic must never cloud Christ…but think about how the culture presents the topic…how often is the Gospel heard?</a:t>
            </a:r>
          </a:p>
          <a:p>
            <a:r>
              <a:rPr lang="en-US" dirty="0" smtClean="0"/>
              <a:t>4. Then why study it? Full counsel of God + encouragement + warning (protection).</a:t>
            </a:r>
          </a:p>
          <a:p>
            <a:r>
              <a:rPr lang="en-US" dirty="0" smtClean="0"/>
              <a:t>5. Also we must remember this when we get to the demonic: 2</a:t>
            </a:r>
            <a:r>
              <a:rPr lang="en-US" baseline="30000" dirty="0" smtClean="0"/>
              <a:t>nd</a:t>
            </a:r>
            <a:r>
              <a:rPr lang="en-US" dirty="0" smtClean="0"/>
              <a:t> Thessalonians 2:11-12:  </a:t>
            </a:r>
            <a:endParaRPr lang="en-US" dirty="0"/>
          </a:p>
        </p:txBody>
      </p:sp>
    </p:spTree>
    <p:extLst>
      <p:ext uri="{BB962C8B-B14F-4D97-AF65-F5344CB8AC3E}">
        <p14:creationId xmlns:p14="http://schemas.microsoft.com/office/powerpoint/2010/main" val="2254408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Fallen angels…the demons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about the demons…what do they do?</a:t>
            </a:r>
          </a:p>
          <a:p>
            <a:pPr marL="633222" indent="-514350">
              <a:buAutoNum type="arabicPeriod"/>
            </a:pPr>
            <a:r>
              <a:rPr lang="en-US" dirty="0" smtClean="0"/>
              <a:t>They seek to harm people in their bodies (Luke 13:11, 16).</a:t>
            </a:r>
          </a:p>
          <a:p>
            <a:pPr marL="633222" indent="-514350">
              <a:buAutoNum type="arabicPeriod"/>
            </a:pPr>
            <a:r>
              <a:rPr lang="en-US" dirty="0" smtClean="0"/>
              <a:t>They seek to harm us regarding our temporal possessions (Job 1:12ff; Matt. 8:31-32).</a:t>
            </a:r>
          </a:p>
          <a:p>
            <a:pPr marL="633222" indent="-514350">
              <a:buAutoNum type="arabicPeriod"/>
            </a:pPr>
            <a:r>
              <a:rPr lang="en-US" dirty="0" smtClean="0"/>
              <a:t>They seek esp. to harm our soul (1</a:t>
            </a:r>
            <a:r>
              <a:rPr lang="en-US" baseline="30000" dirty="0" smtClean="0"/>
              <a:t>st</a:t>
            </a:r>
            <a:r>
              <a:rPr lang="en-US" dirty="0" smtClean="0"/>
              <a:t> Peter 5:8).</a:t>
            </a:r>
          </a:p>
          <a:p>
            <a:pPr marL="633222" indent="-514350">
              <a:buAutoNum type="arabicPeriod"/>
            </a:pPr>
            <a:r>
              <a:rPr lang="en-US" dirty="0" smtClean="0"/>
              <a:t>They seek to cause and maintain UNBELIEF (Eph. 2:1-2).</a:t>
            </a:r>
          </a:p>
          <a:p>
            <a:pPr marL="633222" indent="-514350">
              <a:buAutoNum type="arabicPeriod"/>
            </a:pPr>
            <a:r>
              <a:rPr lang="en-US" dirty="0" smtClean="0"/>
              <a:t>They fight against the Gospel (Acts 26:18 &amp; Col. 1:13). This is their chief threat.</a:t>
            </a:r>
          </a:p>
          <a:p>
            <a:pPr marL="633222" indent="-514350">
              <a:buAutoNum type="arabicPeriod"/>
            </a:pPr>
            <a:r>
              <a:rPr lang="en-US" dirty="0" smtClean="0"/>
              <a:t>They spiritually possess and they physically possess.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Luther discusses the two kinds of possession: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People are possessed [by the devil] in two ways: some corporally, according to their [external] humanity, and others spiritually, according to their spirit [or soul], as is the case with all the godless. In those who are corporally possessed and frenzied, the devil inhabits and vexes only the body, not the soul. So the soul remains secure and unharmed. The demons can be driven out of such people by prayer and fasting. (Martin Luther, Table Talk #1170 [1530], </a:t>
            </a:r>
            <a:r>
              <a:rPr lang="en-US" i="1" dirty="0" smtClean="0"/>
              <a:t>Luther’s Works</a:t>
            </a:r>
            <a:r>
              <a:rPr lang="en-US" dirty="0" smtClean="0"/>
              <a:t>, Vol. 58 [Saint Louis: Concordia Publishing House, 2010], p. 75)</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Luther throwing inkwell at the devil! Not authentic, but…</a:t>
            </a:r>
            <a:endParaRPr lang="en-US" dirty="0"/>
          </a:p>
        </p:txBody>
      </p:sp>
      <p:pic>
        <p:nvPicPr>
          <p:cNvPr id="13314" name="Picture 2" descr="C:\Users\revdrespinosa\Downloads\Luther throwing inkwell at the devil.jpg"/>
          <p:cNvPicPr>
            <a:picLocks noGrp="1" noChangeAspect="1" noChangeArrowheads="1"/>
          </p:cNvPicPr>
          <p:nvPr>
            <p:ph idx="1"/>
          </p:nvPr>
        </p:nvPicPr>
        <p:blipFill>
          <a:blip r:embed="rId2" cstate="print"/>
          <a:srcRect/>
          <a:stretch>
            <a:fillRect/>
          </a:stretch>
        </p:blipFill>
        <p:spPr bwMode="auto">
          <a:xfrm>
            <a:off x="1295400" y="1905000"/>
            <a:ext cx="6477000" cy="44958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Spiritual Possession is the state of unbelief…thi</a:t>
            </a:r>
            <a:r>
              <a:rPr lang="en-US" dirty="0" smtClean="0"/>
              <a:t>s is why we baptize!</a:t>
            </a:r>
            <a:endParaRPr lang="en-US" dirty="0"/>
          </a:p>
        </p:txBody>
      </p:sp>
      <p:sp>
        <p:nvSpPr>
          <p:cNvPr id="3" name="Content Placeholder 2"/>
          <p:cNvSpPr>
            <a:spLocks noGrp="1"/>
          </p:cNvSpPr>
          <p:nvPr>
            <p:ph idx="1"/>
          </p:nvPr>
        </p:nvSpPr>
        <p:spPr/>
        <p:txBody>
          <a:bodyPr/>
          <a:lstStyle/>
          <a:p>
            <a:r>
              <a:rPr lang="en-US" dirty="0" smtClean="0"/>
              <a:t>Demons keeping people from saving faith!</a:t>
            </a:r>
            <a:endParaRPr lang="en-US" dirty="0"/>
          </a:p>
        </p:txBody>
      </p:sp>
      <p:pic>
        <p:nvPicPr>
          <p:cNvPr id="11266" name="Picture 2" descr="C:\Users\revdrespinosa\Downloads\Without Christ.jpg"/>
          <p:cNvPicPr>
            <a:picLocks noChangeAspect="1" noChangeArrowheads="1"/>
          </p:cNvPicPr>
          <p:nvPr/>
        </p:nvPicPr>
        <p:blipFill>
          <a:blip r:embed="rId2" cstate="print"/>
          <a:srcRect/>
          <a:stretch>
            <a:fillRect/>
          </a:stretch>
        </p:blipFill>
        <p:spPr bwMode="auto">
          <a:xfrm>
            <a:off x="2057400" y="2557462"/>
            <a:ext cx="4876800" cy="391953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Evil One “Devours” through the rejection of Christ!</a:t>
            </a:r>
            <a:endParaRPr lang="en-US" dirty="0"/>
          </a:p>
        </p:txBody>
      </p:sp>
      <p:pic>
        <p:nvPicPr>
          <p:cNvPr id="12290" name="Picture 2" descr="C:\Users\revdrespinosa\Downloads\Behold the Man as REjection of Christ.jpg"/>
          <p:cNvPicPr>
            <a:picLocks noGrp="1" noChangeAspect="1" noChangeArrowheads="1"/>
          </p:cNvPicPr>
          <p:nvPr>
            <p:ph idx="1"/>
          </p:nvPr>
        </p:nvPicPr>
        <p:blipFill>
          <a:blip r:embed="rId2" cstate="print"/>
          <a:srcRect/>
          <a:stretch>
            <a:fillRect/>
          </a:stretch>
        </p:blipFill>
        <p:spPr bwMode="auto">
          <a:xfrm>
            <a:off x="1752600" y="1828800"/>
            <a:ext cx="5867400" cy="4495799"/>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the devil so convincing to lead people without the Gospel?</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Corinthians 11:14-15: Satan masquerades as “an angel of light” and his servants also masquerade as “servants of righteousness”!</a:t>
            </a:r>
            <a:endParaRPr lang="en-US" dirty="0"/>
          </a:p>
        </p:txBody>
      </p:sp>
      <p:pic>
        <p:nvPicPr>
          <p:cNvPr id="15362" name="Picture 2" descr="C:\Users\revdrespinosa\Downloads\Wolf in sheeps clothing.jpg"/>
          <p:cNvPicPr>
            <a:picLocks noChangeAspect="1" noChangeArrowheads="1"/>
          </p:cNvPicPr>
          <p:nvPr/>
        </p:nvPicPr>
        <p:blipFill>
          <a:blip r:embed="rId2" cstate="print"/>
          <a:srcRect/>
          <a:stretch>
            <a:fillRect/>
          </a:stretch>
        </p:blipFill>
        <p:spPr bwMode="auto">
          <a:xfrm>
            <a:off x="5029200" y="3505200"/>
            <a:ext cx="3181350" cy="3048000"/>
          </a:xfrm>
          <a:prstGeom prst="rect">
            <a:avLst/>
          </a:prstGeom>
          <a:noFill/>
        </p:spPr>
      </p:pic>
      <p:pic>
        <p:nvPicPr>
          <p:cNvPr id="15363" name="Picture 3" descr="C:\Users\revdrespinosa\Downloads\satan masquarades as angel of light.jpg"/>
          <p:cNvPicPr>
            <a:picLocks noChangeAspect="1" noChangeArrowheads="1"/>
          </p:cNvPicPr>
          <p:nvPr/>
        </p:nvPicPr>
        <p:blipFill>
          <a:blip r:embed="rId3" cstate="print"/>
          <a:srcRect/>
          <a:stretch>
            <a:fillRect/>
          </a:stretch>
        </p:blipFill>
        <p:spPr bwMode="auto">
          <a:xfrm>
            <a:off x="914400" y="3505200"/>
            <a:ext cx="2895600" cy="3048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what about bodily </a:t>
            </a:r>
            <a:r>
              <a:rPr lang="en-US" dirty="0" err="1" smtClean="0"/>
              <a:t>possesion</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Christian </a:t>
            </a:r>
            <a:r>
              <a:rPr lang="en-US" dirty="0" smtClean="0"/>
              <a:t>theologian (not Lutheran), </a:t>
            </a:r>
            <a:r>
              <a:rPr lang="en-US" dirty="0" smtClean="0"/>
              <a:t>Merrill F. Unger, in his magnum </a:t>
            </a:r>
            <a:r>
              <a:rPr lang="en-US" dirty="0" smtClean="0"/>
              <a:t>opus </a:t>
            </a:r>
            <a:r>
              <a:rPr lang="en-US" i="1" dirty="0" smtClean="0"/>
              <a:t>Biblical Demonology</a:t>
            </a:r>
            <a:r>
              <a:rPr lang="en-US" dirty="0" smtClean="0"/>
              <a:t> </a:t>
            </a:r>
            <a:r>
              <a:rPr lang="en-US" dirty="0" smtClean="0"/>
              <a:t>says that a Christian “is not liable to demon habitation” since the Christian has the Holy Spirit, etc. </a:t>
            </a:r>
          </a:p>
          <a:p>
            <a:endParaRPr lang="en-US" dirty="0" smtClean="0"/>
          </a:p>
          <a:p>
            <a:r>
              <a:rPr lang="en-US" dirty="0" smtClean="0"/>
              <a:t>Our</a:t>
            </a:r>
            <a:r>
              <a:rPr lang="en-US" dirty="0" smtClean="0"/>
              <a:t> Lutheran heritage differs. </a:t>
            </a:r>
            <a:r>
              <a:rPr lang="en-US" dirty="0" err="1" smtClean="0"/>
              <a:t>Bugen</a:t>
            </a:r>
            <a:r>
              <a:rPr lang="en-US" dirty="0" err="1" smtClean="0"/>
              <a:t>hagen</a:t>
            </a:r>
            <a:r>
              <a:rPr lang="en-US" dirty="0" smtClean="0"/>
              <a:t>, Luther and more recently Pieper present a sobering view. We respond with repentance.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know clearly that </a:t>
            </a:r>
            <a:r>
              <a:rPr lang="en-US" dirty="0" smtClean="0"/>
              <a:t>ev</a:t>
            </a:r>
            <a:r>
              <a:rPr lang="en-US" dirty="0" smtClean="0"/>
              <a:t>en </a:t>
            </a:r>
            <a:r>
              <a:rPr lang="en-US" dirty="0" smtClean="0"/>
              <a:t>a Christian can be greatly </a:t>
            </a:r>
            <a:r>
              <a:rPr lang="en-US" dirty="0" smtClean="0"/>
              <a:t>afflicted!</a:t>
            </a:r>
            <a:endParaRPr lang="en-US" dirty="0"/>
          </a:p>
        </p:txBody>
      </p:sp>
      <p:pic>
        <p:nvPicPr>
          <p:cNvPr id="20482" name="Picture 2" descr="C:\Users\revdrespinosa\Downloads\Job.jpg"/>
          <p:cNvPicPr>
            <a:picLocks noGrp="1" noChangeAspect="1" noChangeArrowheads="1"/>
          </p:cNvPicPr>
          <p:nvPr>
            <p:ph idx="1"/>
          </p:nvPr>
        </p:nvPicPr>
        <p:blipFill>
          <a:blip r:embed="rId2" cstate="print"/>
          <a:srcRect/>
          <a:stretch>
            <a:fillRect/>
          </a:stretch>
        </p:blipFill>
        <p:spPr bwMode="auto">
          <a:xfrm>
            <a:off x="1905000" y="1905000"/>
            <a:ext cx="5181600" cy="44958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could </a:t>
            </a:r>
            <a:r>
              <a:rPr lang="en-US" dirty="0" smtClean="0"/>
              <a:t>a believer suffer bodily possession?</a:t>
            </a:r>
            <a:endParaRPr lang="en-US" dirty="0"/>
          </a:p>
        </p:txBody>
      </p:sp>
      <p:sp>
        <p:nvSpPr>
          <p:cNvPr id="3" name="Content Placeholder 2"/>
          <p:cNvSpPr>
            <a:spLocks noGrp="1"/>
          </p:cNvSpPr>
          <p:nvPr>
            <p:ph idx="1"/>
          </p:nvPr>
        </p:nvSpPr>
        <p:spPr/>
        <p:txBody>
          <a:bodyPr/>
          <a:lstStyle/>
          <a:p>
            <a:r>
              <a:rPr lang="en-US" dirty="0" smtClean="0"/>
              <a:t>Man possessed by Legion responds in faith after exorcism (Mark 5:18-20)</a:t>
            </a:r>
            <a:endParaRPr lang="en-US" dirty="0"/>
          </a:p>
        </p:txBody>
      </p:sp>
      <p:pic>
        <p:nvPicPr>
          <p:cNvPr id="21507" name="Picture 3" descr="C:\Users\revdrespinosa\Downloads\Man possessed by Legion.jpg"/>
          <p:cNvPicPr>
            <a:picLocks noChangeAspect="1" noChangeArrowheads="1"/>
          </p:cNvPicPr>
          <p:nvPr/>
        </p:nvPicPr>
        <p:blipFill>
          <a:blip r:embed="rId2" cstate="print"/>
          <a:srcRect/>
          <a:stretch>
            <a:fillRect/>
          </a:stretch>
        </p:blipFill>
        <p:spPr bwMode="auto">
          <a:xfrm>
            <a:off x="1676400" y="2971800"/>
            <a:ext cx="5715000" cy="35052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Crucial note</a:t>
            </a:r>
            <a:endParaRPr lang="en-US" dirty="0"/>
          </a:p>
        </p:txBody>
      </p:sp>
      <p:sp>
        <p:nvSpPr>
          <p:cNvPr id="3" name="Content Placeholder 2"/>
          <p:cNvSpPr>
            <a:spLocks noGrp="1"/>
          </p:cNvSpPr>
          <p:nvPr>
            <p:ph idx="1"/>
          </p:nvPr>
        </p:nvSpPr>
        <p:spPr/>
        <p:txBody>
          <a:bodyPr/>
          <a:lstStyle/>
          <a:p>
            <a:r>
              <a:rPr lang="en-US" dirty="0" smtClean="0"/>
              <a:t>Diagnoses is a major issue.</a:t>
            </a:r>
          </a:p>
          <a:p>
            <a:r>
              <a:rPr lang="en-US" dirty="0" smtClean="0"/>
              <a:t>We don’t have time to get into this, but see “Quotes and Paraphrases from Lutheran Pastoral Handbooks of the 16</a:t>
            </a:r>
            <a:r>
              <a:rPr lang="en-US" baseline="30000" dirty="0" smtClean="0"/>
              <a:t>th</a:t>
            </a:r>
            <a:r>
              <a:rPr lang="en-US" dirty="0" smtClean="0"/>
              <a:t> and 17</a:t>
            </a:r>
            <a:r>
              <a:rPr lang="en-US" baseline="30000" dirty="0" smtClean="0"/>
              <a:t>th</a:t>
            </a:r>
            <a:r>
              <a:rPr lang="en-US" dirty="0" smtClean="0"/>
              <a:t> Centuries on the Topic of Demon Possession.”</a:t>
            </a:r>
          </a:p>
          <a:p>
            <a:pPr marL="118872" indent="0">
              <a:buNone/>
            </a:pPr>
            <a:r>
              <a:rPr lang="en-US" dirty="0" smtClean="0"/>
              <a:t>-- compiled, edited, and translated by Benjamin Mayes (www.angelfire.com/ny4/djw/lutherantheology.html) </a:t>
            </a:r>
          </a:p>
          <a:p>
            <a:endParaRPr lang="en-US" dirty="0" smtClean="0"/>
          </a:p>
          <a:p>
            <a:endParaRPr lang="en-US" dirty="0"/>
          </a:p>
          <a:p>
            <a:endParaRPr lang="en-US" dirty="0"/>
          </a:p>
        </p:txBody>
      </p:sp>
    </p:spTree>
    <p:extLst>
      <p:ext uri="{BB962C8B-B14F-4D97-AF65-F5344CB8AC3E}">
        <p14:creationId xmlns:p14="http://schemas.microsoft.com/office/powerpoint/2010/main" val="4240531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Thessalonians 2:11-12</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“Therefore God sends them a strong delusion, so that they may believe what is false, in order that all may be condemned who did not believe the truth but had pleasure in unrighteousness.”</a:t>
            </a:r>
          </a:p>
          <a:p>
            <a:endParaRPr lang="en-US" dirty="0"/>
          </a:p>
          <a:p>
            <a:r>
              <a:rPr lang="en-US" dirty="0" smtClean="0"/>
              <a:t>Luther: “I am saying this to keep you from believing in all sorts of miracles and signs…God permits the false Christians to be tempted in this way; they have to believe lies because they refused to believe the truth.” (“Sermons on the Gospel of St. John,” LW 24, pp 73-76)</a:t>
            </a:r>
            <a:endParaRPr lang="en-US" dirty="0"/>
          </a:p>
        </p:txBody>
      </p:sp>
    </p:spTree>
    <p:extLst>
      <p:ext uri="{BB962C8B-B14F-4D97-AF65-F5344CB8AC3E}">
        <p14:creationId xmlns:p14="http://schemas.microsoft.com/office/powerpoint/2010/main" val="2465202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Luther’s </a:t>
            </a:r>
            <a:r>
              <a:rPr lang="en-US" dirty="0" smtClean="0"/>
              <a:t>testimony in dealing with bodily possession as real possibility</a:t>
            </a:r>
            <a:endParaRPr lang="en-US" dirty="0"/>
          </a:p>
        </p:txBody>
      </p:sp>
      <p:sp>
        <p:nvSpPr>
          <p:cNvPr id="3" name="Content Placeholder 2"/>
          <p:cNvSpPr>
            <a:spLocks noGrp="1"/>
          </p:cNvSpPr>
          <p:nvPr>
            <p:ph idx="1"/>
          </p:nvPr>
        </p:nvSpPr>
        <p:spPr/>
        <p:txBody>
          <a:bodyPr>
            <a:normAutofit fontScale="32500" lnSpcReduction="20000"/>
          </a:bodyPr>
          <a:lstStyle/>
          <a:p>
            <a:r>
              <a:rPr lang="en-US" sz="7200" dirty="0" smtClean="0"/>
              <a:t>Accordingly </a:t>
            </a:r>
            <a:r>
              <a:rPr lang="en-US" sz="7200" dirty="0" smtClean="0"/>
              <a:t>you should proceed as follows: Go to him with the deacon [assistant preacher] and two or three good men. Confident that you, as pastor of the place, are clothed with the authority of the ministerial office, lay your hands upon him and say, “Peace be with you, dear brother, from God our Father and from our Lord Jesus Christ.” Thereupon repeat the Creed and the Lord’s Prayer over him in a clear voice, and close with these words: “O God, almighty Father, who hast told us through thy Son, ‘Verily, verily, I say unto you, Whatsoever ye shall ask the Father in my name, he will give it you’ [John 16:23]; who hast commanded and encouraged us to pray in his name, ‘Ask, and ye shall receive’ [John 16:24]; and who in like manner hast said, ‘Call upon me in the day of trouble: I will deliver thee, and thou shalt glorify me’ [Psalm 50:15]; we unworthy sinners, relying on these thy words and commands, pray for thy </a:t>
            </a:r>
            <a:r>
              <a:rPr lang="en-US" sz="7200" dirty="0" smtClean="0"/>
              <a:t>mercy…”</a:t>
            </a:r>
            <a:endParaRPr lang="en-US" sz="7200"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dirty="0" smtClean="0"/>
              <a:t>Graciously deign to free this man from all evil, and put to </a:t>
            </a:r>
            <a:r>
              <a:rPr lang="en-US" dirty="0" err="1" smtClean="0"/>
              <a:t>nought</a:t>
            </a:r>
            <a:r>
              <a:rPr lang="en-US" dirty="0" smtClean="0"/>
              <a:t> the work that Satan has done in him, to the honor of thy name and the strengthening of the faith of believers; through the same Jesus Christ, thy Son, our Lord, who </a:t>
            </a:r>
            <a:r>
              <a:rPr lang="en-US" dirty="0" err="1" smtClean="0"/>
              <a:t>liveth</a:t>
            </a:r>
            <a:r>
              <a:rPr lang="en-US" dirty="0" smtClean="0"/>
              <a:t> and </a:t>
            </a:r>
            <a:r>
              <a:rPr lang="en-US" dirty="0" err="1" smtClean="0"/>
              <a:t>reigneth</a:t>
            </a:r>
            <a:r>
              <a:rPr lang="en-US" dirty="0" smtClean="0"/>
              <a:t> with thee, world without end. Amen.” Then, when you depart, lay your hands upon the man again and say, “These signs shall follow them that believe; they shall lay hands on the sick, and they shall recover” [Mark 16:17-18].</a:t>
            </a:r>
            <a:br>
              <a:rPr lang="en-US" dirty="0" smtClean="0"/>
            </a:br>
            <a:r>
              <a:rPr lang="en-US" dirty="0" smtClean="0"/>
              <a:t>Do this three times, once on each of three successive days. Meanwhile let prayers be said from the chancel of the church, publicly, until God hears </a:t>
            </a:r>
            <a:r>
              <a:rPr lang="en-US" dirty="0" smtClean="0"/>
              <a:t>them…Other </a:t>
            </a:r>
            <a:r>
              <a:rPr lang="en-US" dirty="0" smtClean="0"/>
              <a:t>counsel than this I do not have. (Martin Luther, Letter to </a:t>
            </a:r>
            <a:r>
              <a:rPr lang="en-US" dirty="0" err="1" smtClean="0"/>
              <a:t>Severin</a:t>
            </a:r>
            <a:r>
              <a:rPr lang="en-US" dirty="0" smtClean="0"/>
              <a:t> Schulze [June 1, 1545], </a:t>
            </a:r>
            <a:r>
              <a:rPr lang="en-US" i="1" dirty="0" smtClean="0"/>
              <a:t>Luther: Letters of Spiritual Counsel</a:t>
            </a:r>
            <a:r>
              <a:rPr lang="en-US" dirty="0" smtClean="0"/>
              <a:t>, p. 52)</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Ingenius</a:t>
            </a:r>
            <a:r>
              <a:rPr lang="en-US" dirty="0" smtClean="0"/>
              <a:t> insight about our approach to help those in this plight:</a:t>
            </a:r>
            <a:endParaRPr lang="en-US" dirty="0"/>
          </a:p>
        </p:txBody>
      </p:sp>
      <p:sp>
        <p:nvSpPr>
          <p:cNvPr id="3" name="Content Placeholder 2"/>
          <p:cNvSpPr>
            <a:spLocks noGrp="1"/>
          </p:cNvSpPr>
          <p:nvPr>
            <p:ph idx="1"/>
          </p:nvPr>
        </p:nvSpPr>
        <p:spPr/>
        <p:txBody>
          <a:bodyPr/>
          <a:lstStyle/>
          <a:p>
            <a:r>
              <a:rPr lang="en-US" dirty="0" smtClean="0"/>
              <a:t>Then Dr. Luther spoke, “I know you well, you devil. You would really like it if someone would set up a big ceremony with you and celebrate you greatly. You will find none of that with me.” (</a:t>
            </a:r>
            <a:r>
              <a:rPr lang="en-US" dirty="0" err="1" smtClean="0"/>
              <a:t>Höker</a:t>
            </a:r>
            <a:r>
              <a:rPr lang="en-US" dirty="0" smtClean="0"/>
              <a:t>, in Ludwig </a:t>
            </a:r>
            <a:r>
              <a:rPr lang="en-US" dirty="0" err="1" smtClean="0"/>
              <a:t>Dunte</a:t>
            </a:r>
            <a:r>
              <a:rPr lang="en-US" dirty="0" smtClean="0"/>
              <a:t>, </a:t>
            </a:r>
            <a:r>
              <a:rPr lang="en-US" i="1" dirty="0" err="1" smtClean="0"/>
              <a:t>Decisiones</a:t>
            </a:r>
            <a:r>
              <a:rPr lang="en-US" i="1" dirty="0" smtClean="0"/>
              <a:t> </a:t>
            </a:r>
            <a:r>
              <a:rPr lang="en-US" i="1" dirty="0" err="1" smtClean="0"/>
              <a:t>casuum</a:t>
            </a:r>
            <a:r>
              <a:rPr lang="en-US" i="1" dirty="0" smtClean="0"/>
              <a:t> </a:t>
            </a:r>
            <a:r>
              <a:rPr lang="en-US" i="1" dirty="0" err="1" smtClean="0"/>
              <a:t>conscientiae</a:t>
            </a:r>
            <a:r>
              <a:rPr lang="en-US" dirty="0" smtClean="0"/>
              <a:t> [1664], pp. 100-103; translated by Benjamin Mayes)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a:xfrm>
            <a:off x="475488" y="1828800"/>
            <a:ext cx="8229600" cy="4625609"/>
          </a:xfrm>
        </p:spPr>
        <p:txBody>
          <a:bodyPr>
            <a:noAutofit/>
          </a:bodyPr>
          <a:lstStyle/>
          <a:p>
            <a:r>
              <a:rPr lang="en-US" sz="2800" dirty="0" smtClean="0"/>
              <a:t>He began and spoke: “Now and at our time, people should not drive out devils as it was done at the time of the Apostles and shortly thereafter, when it was necessary to do miracles and signs for the sake of the Gospel, to confirm it as a new doctrine, which now and at our time is not necessary, since the Gospel is not a new doctrine, but has been sufficiently confirmed. And if anyone wants to drive them out as was done at that time, he tempts God,” he said</a:t>
            </a:r>
            <a:r>
              <a:rPr lang="en-US" sz="2800" dirty="0"/>
              <a:t>. (</a:t>
            </a:r>
            <a:r>
              <a:rPr lang="en-US" sz="2800" dirty="0" err="1"/>
              <a:t>Höker</a:t>
            </a:r>
            <a:r>
              <a:rPr lang="en-US" sz="2800" dirty="0"/>
              <a:t>, in Ludwig </a:t>
            </a:r>
            <a:r>
              <a:rPr lang="en-US" sz="2800" dirty="0" err="1"/>
              <a:t>Dunte</a:t>
            </a:r>
            <a:r>
              <a:rPr lang="en-US" sz="2800" dirty="0"/>
              <a:t>, </a:t>
            </a:r>
            <a:r>
              <a:rPr lang="en-US" sz="2800" i="1" dirty="0" err="1"/>
              <a:t>Decisiones</a:t>
            </a:r>
            <a:r>
              <a:rPr lang="en-US" sz="2800" i="1" dirty="0"/>
              <a:t> </a:t>
            </a:r>
            <a:r>
              <a:rPr lang="en-US" sz="2800" i="1" dirty="0" err="1"/>
              <a:t>casuum</a:t>
            </a:r>
            <a:r>
              <a:rPr lang="en-US" sz="2800" i="1" dirty="0"/>
              <a:t> </a:t>
            </a:r>
            <a:r>
              <a:rPr lang="en-US" sz="2800" i="1" dirty="0" err="1"/>
              <a:t>conscientiae</a:t>
            </a:r>
            <a:r>
              <a:rPr lang="en-US" sz="2800" dirty="0"/>
              <a:t> [1664], pp. 100-103; translated by Benjamin Mayes</a:t>
            </a:r>
            <a:r>
              <a:rPr lang="en-US" sz="2800" dirty="0" smtClean="0"/>
              <a:t>)</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“One should also not drive out the devils with conjurations, by commanding, like some in the papacy and even some of our own people do, </a:t>
            </a:r>
            <a:r>
              <a:rPr lang="en-US" b="1" i="1" dirty="0"/>
              <a:t>but one should drive them out with prayers and contempt</a:t>
            </a:r>
            <a:r>
              <a:rPr lang="en-US" b="1" i="1" dirty="0" smtClean="0"/>
              <a:t>. [emphasis mine]</a:t>
            </a:r>
            <a:r>
              <a:rPr lang="en-US" dirty="0" smtClean="0"/>
              <a:t> </a:t>
            </a:r>
            <a:r>
              <a:rPr lang="en-US" dirty="0"/>
              <a:t>For the devil is a proud spirit, who cannot stand prayer and despising, but desires a ceremony. Therefore no one should make a ceremony with him, but should despise him as much as possible</a:t>
            </a:r>
            <a:r>
              <a:rPr lang="en-US" dirty="0" smtClean="0"/>
              <a:t>.” </a:t>
            </a:r>
            <a:r>
              <a:rPr lang="en-US" dirty="0"/>
              <a:t>(</a:t>
            </a:r>
            <a:r>
              <a:rPr lang="en-US" dirty="0" err="1"/>
              <a:t>Höker</a:t>
            </a:r>
            <a:r>
              <a:rPr lang="en-US" dirty="0"/>
              <a:t>, in Ludwig </a:t>
            </a:r>
            <a:r>
              <a:rPr lang="en-US" dirty="0" err="1"/>
              <a:t>Dunte</a:t>
            </a:r>
            <a:r>
              <a:rPr lang="en-US" dirty="0"/>
              <a:t>, </a:t>
            </a:r>
            <a:r>
              <a:rPr lang="en-US" i="1" dirty="0" err="1"/>
              <a:t>Decisiones</a:t>
            </a:r>
            <a:r>
              <a:rPr lang="en-US" i="1" dirty="0"/>
              <a:t> </a:t>
            </a:r>
            <a:r>
              <a:rPr lang="en-US" i="1" dirty="0" err="1"/>
              <a:t>casuum</a:t>
            </a:r>
            <a:r>
              <a:rPr lang="en-US" i="1" dirty="0"/>
              <a:t> </a:t>
            </a:r>
            <a:r>
              <a:rPr lang="en-US" i="1" dirty="0" err="1"/>
              <a:t>conscientiae</a:t>
            </a:r>
            <a:r>
              <a:rPr lang="en-US" dirty="0"/>
              <a:t> [1664], pp. 100-103; translated by Benjamin Mayes</a:t>
            </a:r>
            <a:r>
              <a:rPr lang="en-US" dirty="0" smtClean="0"/>
              <a:t>)</a:t>
            </a:r>
          </a:p>
          <a:p>
            <a:pPr marL="118872" indent="0">
              <a:buNone/>
            </a:pPr>
            <a:r>
              <a:rPr lang="en-US" dirty="0"/>
              <a:t/>
            </a:r>
            <a:br>
              <a:rPr lang="en-US" dirty="0"/>
            </a:br>
            <a:endParaRPr lang="en-US" dirty="0"/>
          </a:p>
        </p:txBody>
      </p:sp>
    </p:spTree>
    <p:extLst>
      <p:ext uri="{BB962C8B-B14F-4D97-AF65-F5344CB8AC3E}">
        <p14:creationId xmlns:p14="http://schemas.microsoft.com/office/powerpoint/2010/main" val="29388437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protects you from spiritual possession?</a:t>
            </a:r>
            <a:endParaRPr lang="en-US" dirty="0"/>
          </a:p>
        </p:txBody>
      </p:sp>
      <p:sp>
        <p:nvSpPr>
          <p:cNvPr id="3" name="Content Placeholder 2"/>
          <p:cNvSpPr>
            <a:spLocks noGrp="1"/>
          </p:cNvSpPr>
          <p:nvPr>
            <p:ph idx="1"/>
          </p:nvPr>
        </p:nvSpPr>
        <p:spPr/>
        <p:txBody>
          <a:bodyPr/>
          <a:lstStyle/>
          <a:p>
            <a:r>
              <a:rPr lang="en-US" dirty="0" smtClean="0"/>
              <a:t>Your Baptism, the constant hearing of the Gospel, and the Holy Sacrament!</a:t>
            </a:r>
            <a:endParaRPr lang="en-US" dirty="0"/>
          </a:p>
        </p:txBody>
      </p:sp>
      <p:pic>
        <p:nvPicPr>
          <p:cNvPr id="16386" name="Picture 2" descr="C:\Users\revdrespinosa\Downloads\download (1).jpg"/>
          <p:cNvPicPr>
            <a:picLocks noChangeAspect="1" noChangeArrowheads="1"/>
          </p:cNvPicPr>
          <p:nvPr/>
        </p:nvPicPr>
        <p:blipFill>
          <a:blip r:embed="rId2" cstate="print"/>
          <a:srcRect/>
          <a:stretch>
            <a:fillRect/>
          </a:stretch>
        </p:blipFill>
        <p:spPr bwMode="auto">
          <a:xfrm>
            <a:off x="1524000" y="3048000"/>
            <a:ext cx="5638800" cy="35052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protects you from bodily possession?</a:t>
            </a:r>
            <a:endParaRPr lang="en-US" dirty="0"/>
          </a:p>
        </p:txBody>
      </p:sp>
      <p:sp>
        <p:nvSpPr>
          <p:cNvPr id="3" name="Content Placeholder 2"/>
          <p:cNvSpPr>
            <a:spLocks noGrp="1"/>
          </p:cNvSpPr>
          <p:nvPr>
            <p:ph idx="1"/>
          </p:nvPr>
        </p:nvSpPr>
        <p:spPr/>
        <p:txBody>
          <a:bodyPr/>
          <a:lstStyle/>
          <a:p>
            <a:r>
              <a:rPr lang="en-US" dirty="0" smtClean="0"/>
              <a:t>The Same!</a:t>
            </a:r>
            <a:endParaRPr lang="en-US" dirty="0"/>
          </a:p>
        </p:txBody>
      </p:sp>
      <p:pic>
        <p:nvPicPr>
          <p:cNvPr id="17410" name="Picture 2" descr="C:\Users\revdrespinosa\Downloads\Means of Grace 2.jpg"/>
          <p:cNvPicPr>
            <a:picLocks noChangeAspect="1" noChangeArrowheads="1"/>
          </p:cNvPicPr>
          <p:nvPr/>
        </p:nvPicPr>
        <p:blipFill>
          <a:blip r:embed="rId2" cstate="print"/>
          <a:srcRect/>
          <a:stretch>
            <a:fillRect/>
          </a:stretch>
        </p:blipFill>
        <p:spPr bwMode="auto">
          <a:xfrm>
            <a:off x="1752600" y="2576512"/>
            <a:ext cx="5410199" cy="3595688"/>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about what Luther </a:t>
            </a:r>
            <a:r>
              <a:rPr lang="en-US" dirty="0" smtClean="0"/>
              <a:t>said to remain protected against demons: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The Creed!</a:t>
            </a:r>
          </a:p>
          <a:p>
            <a:endParaRPr lang="en-US" dirty="0" smtClean="0"/>
          </a:p>
          <a:p>
            <a:r>
              <a:rPr lang="en-US" dirty="0" smtClean="0"/>
              <a:t>2. The Lord’s Prayer!</a:t>
            </a:r>
          </a:p>
          <a:p>
            <a:endParaRPr lang="en-US" dirty="0" smtClean="0"/>
          </a:p>
          <a:p>
            <a:r>
              <a:rPr lang="en-US" dirty="0" smtClean="0"/>
              <a:t>3. Recite the </a:t>
            </a:r>
            <a:r>
              <a:rPr lang="en-US" dirty="0" smtClean="0"/>
              <a:t>Word </a:t>
            </a:r>
            <a:r>
              <a:rPr lang="en-US" dirty="0" smtClean="0"/>
              <a:t>of God (e.g. John 16:23 &amp; Psalm 50:15</a:t>
            </a:r>
            <a:r>
              <a:rPr lang="en-US" dirty="0" smtClean="0"/>
              <a:t>)! “Truly, truly, I say to you, whatever you ask of the Father in my name, he will give it to you.” &amp; “Call upon me in the day of trouble; I will deliver you, and you shall glorify me.”</a:t>
            </a:r>
          </a:p>
          <a:p>
            <a:pPr marL="118872" indent="0">
              <a:buNone/>
            </a:pPr>
            <a:endParaRPr lang="en-US" dirty="0" smtClean="0"/>
          </a:p>
          <a:p>
            <a:r>
              <a:rPr lang="en-US" dirty="0" smtClean="0"/>
              <a:t>So what protects you? The WORD of Christ!!! </a:t>
            </a:r>
            <a:endParaRPr lang="en-US" dirty="0" smtClean="0"/>
          </a:p>
          <a:p>
            <a:endParaRPr lang="en-US" dirty="0" smtClean="0"/>
          </a:p>
          <a:p>
            <a:r>
              <a:rPr lang="en-US" dirty="0" smtClean="0"/>
              <a:t>4. No ceremony, just “prayers and contempt”!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one wil</a:t>
            </a:r>
            <a:r>
              <a:rPr lang="en-US" dirty="0" smtClean="0"/>
              <a:t>l snatch them out of my hand.” Jn. 10:28</a:t>
            </a:r>
            <a:endParaRPr lang="en-US" dirty="0"/>
          </a:p>
        </p:txBody>
      </p:sp>
      <p:pic>
        <p:nvPicPr>
          <p:cNvPr id="18434" name="Picture 2" descr="C:\Users\revdrespinosa\Downloads\Christ our Protector.jpg"/>
          <p:cNvPicPr>
            <a:picLocks noGrp="1" noChangeAspect="1" noChangeArrowheads="1"/>
          </p:cNvPicPr>
          <p:nvPr>
            <p:ph idx="1"/>
          </p:nvPr>
        </p:nvPicPr>
        <p:blipFill>
          <a:blip r:embed="rId2" cstate="print"/>
          <a:srcRect/>
          <a:stretch>
            <a:fillRect/>
          </a:stretch>
        </p:blipFill>
        <p:spPr bwMode="auto">
          <a:xfrm>
            <a:off x="1295400" y="1981200"/>
            <a:ext cx="6629400" cy="4267199"/>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Remember!</a:t>
            </a:r>
            <a:endParaRPr lang="en-US" dirty="0"/>
          </a:p>
        </p:txBody>
      </p:sp>
      <p:pic>
        <p:nvPicPr>
          <p:cNvPr id="19458" name="Picture 2" descr="C:\Users\revdrespinosa\Downloads\Crushing the devil's head.jpg"/>
          <p:cNvPicPr>
            <a:picLocks noGrp="1" noChangeAspect="1" noChangeArrowheads="1"/>
          </p:cNvPicPr>
          <p:nvPr>
            <p:ph idx="1"/>
          </p:nvPr>
        </p:nvPicPr>
        <p:blipFill>
          <a:blip r:embed="rId2" cstate="print"/>
          <a:stretch>
            <a:fillRect/>
          </a:stretch>
        </p:blipFill>
        <p:spPr bwMode="auto">
          <a:xfrm>
            <a:off x="1066800" y="2971800"/>
            <a:ext cx="6858000" cy="3581400"/>
          </a:xfrm>
          <a:prstGeom prst="rect">
            <a:avLst/>
          </a:prstGeom>
          <a:noFill/>
        </p:spPr>
      </p:pic>
      <p:sp>
        <p:nvSpPr>
          <p:cNvPr id="8" name="Rectangle 7"/>
          <p:cNvSpPr/>
          <p:nvPr/>
        </p:nvSpPr>
        <p:spPr>
          <a:xfrm>
            <a:off x="685800" y="1676400"/>
            <a:ext cx="7772400" cy="1077218"/>
          </a:xfrm>
          <a:prstGeom prst="rect">
            <a:avLst/>
          </a:prstGeom>
        </p:spPr>
        <p:txBody>
          <a:bodyPr wrap="square">
            <a:spAutoFit/>
          </a:bodyPr>
          <a:lstStyle/>
          <a:p>
            <a:r>
              <a:rPr lang="en-US" sz="3200" dirty="0"/>
              <a:t>“The reason the Son of </a:t>
            </a:r>
            <a:r>
              <a:rPr lang="en-US" sz="3200" dirty="0" smtClean="0"/>
              <a:t>God  </a:t>
            </a:r>
            <a:r>
              <a:rPr lang="en-US" sz="3200" dirty="0"/>
              <a:t>appeared was to destroy the works of the devil.” – 1</a:t>
            </a:r>
            <a:r>
              <a:rPr lang="en-US" sz="3200" baseline="30000" dirty="0"/>
              <a:t>st</a:t>
            </a:r>
            <a:r>
              <a:rPr lang="en-US" sz="3200" dirty="0"/>
              <a:t> John 2:8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of this under heading: </a:t>
            </a:r>
            <a:r>
              <a:rPr lang="en-US" dirty="0" smtClean="0"/>
              <a:t>Angelology (e.g. Rev</a:t>
            </a:r>
            <a:r>
              <a:rPr lang="en-US" dirty="0" smtClean="0"/>
              <a:t>. </a:t>
            </a:r>
            <a:r>
              <a:rPr lang="en-US" dirty="0" smtClean="0"/>
              <a:t>12:7-9…)</a:t>
            </a:r>
            <a:endParaRPr lang="en-US" dirty="0"/>
          </a:p>
        </p:txBody>
      </p:sp>
      <p:pic>
        <p:nvPicPr>
          <p:cNvPr id="1026" name="Picture 2" descr="C:\Users\revdrespinosa\Downloads\Archangel Michael over Satan.jpg"/>
          <p:cNvPicPr>
            <a:picLocks noGrp="1" noChangeAspect="1" noChangeArrowheads="1"/>
          </p:cNvPicPr>
          <p:nvPr>
            <p:ph sz="half" idx="1"/>
          </p:nvPr>
        </p:nvPicPr>
        <p:blipFill>
          <a:blip r:embed="rId2" cstate="print"/>
          <a:stretch>
            <a:fillRect/>
          </a:stretch>
        </p:blipFill>
        <p:spPr bwMode="auto">
          <a:xfrm>
            <a:off x="762000" y="1828800"/>
            <a:ext cx="3124200" cy="4419600"/>
          </a:xfrm>
          <a:prstGeom prst="rect">
            <a:avLst/>
          </a:prstGeom>
          <a:noFill/>
        </p:spPr>
      </p:pic>
      <p:sp>
        <p:nvSpPr>
          <p:cNvPr id="5" name="Content Placeholder 4"/>
          <p:cNvSpPr>
            <a:spLocks noGrp="1"/>
          </p:cNvSpPr>
          <p:nvPr>
            <p:ph sz="half" idx="2"/>
          </p:nvPr>
        </p:nvSpPr>
        <p:spPr>
          <a:xfrm>
            <a:off x="4648200" y="1773936"/>
            <a:ext cx="4038600" cy="4017264"/>
          </a:xfrm>
        </p:spPr>
        <p:txBody>
          <a:bodyPr>
            <a:noAutofit/>
          </a:bodyPr>
          <a:lstStyle/>
          <a:p>
            <a:pPr marL="633222" indent="-514350">
              <a:buAutoNum type="arabicPeriod"/>
            </a:pPr>
            <a:r>
              <a:rPr lang="en-US" sz="1600" dirty="0" smtClean="0"/>
              <a:t>Why was there a war in heaven?</a:t>
            </a:r>
          </a:p>
          <a:p>
            <a:pPr marL="633222" indent="-514350">
              <a:buAutoNum type="arabicPeriod"/>
            </a:pPr>
            <a:r>
              <a:rPr lang="en-US" sz="1600" dirty="0" smtClean="0"/>
              <a:t>There are only three angels named in Scripture…this picture has two of them…names?*</a:t>
            </a:r>
          </a:p>
          <a:p>
            <a:pPr marL="633222" indent="-514350">
              <a:buAutoNum type="arabicPeriod"/>
            </a:pPr>
            <a:r>
              <a:rPr lang="en-US" sz="1600" dirty="0" smtClean="0"/>
              <a:t>This picture also teaches that there are two kinds of angels. What are they?</a:t>
            </a:r>
          </a:p>
          <a:p>
            <a:pPr marL="633222" indent="-514350">
              <a:buAutoNum type="arabicPeriod"/>
            </a:pPr>
            <a:r>
              <a:rPr lang="en-US" sz="1600" dirty="0" smtClean="0"/>
              <a:t>Does God need angels?</a:t>
            </a:r>
          </a:p>
          <a:p>
            <a:pPr marL="633222" indent="-514350">
              <a:buAutoNum type="arabicPeriod"/>
            </a:pPr>
            <a:r>
              <a:rPr lang="en-US" sz="1600" dirty="0" smtClean="0"/>
              <a:t>Is God teaching Manichaeism (cosmic dualism)? Good and evil as equal forces?</a:t>
            </a:r>
          </a:p>
          <a:p>
            <a:pPr marL="633222" indent="-514350">
              <a:buAutoNum type="arabicPeriod"/>
            </a:pPr>
            <a:r>
              <a:rPr lang="en-US" sz="1600" dirty="0" smtClean="0"/>
              <a:t>Who came to destroy the works of the devil? (1</a:t>
            </a:r>
            <a:r>
              <a:rPr lang="en-US" sz="1600" baseline="30000" dirty="0" smtClean="0"/>
              <a:t>st</a:t>
            </a:r>
            <a:r>
              <a:rPr lang="en-US" sz="1600" dirty="0" smtClean="0"/>
              <a:t> John 3:8b)</a:t>
            </a:r>
          </a:p>
          <a:p>
            <a:pPr marL="633222" indent="-514350">
              <a:buNone/>
            </a:pPr>
            <a:r>
              <a:rPr lang="en-US" sz="1600" dirty="0" smtClean="0"/>
              <a:t>* technically, “angel” means “messenger” … in the broad sense, many more “messengers” are named in Scripture (e.g. John the Baptist and even our Lord Himself…your pastor is an “angel” in this sense)!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Christ is over all (Matthew 4 and Luke 4)! </a:t>
            </a:r>
            <a:r>
              <a:rPr lang="en-US" dirty="0" smtClean="0"/>
              <a:t>Again, check </a:t>
            </a:r>
            <a:r>
              <a:rPr lang="en-US" dirty="0" smtClean="0"/>
              <a:t>fascination!</a:t>
            </a:r>
            <a:endParaRPr lang="en-US" dirty="0"/>
          </a:p>
        </p:txBody>
      </p:sp>
      <p:pic>
        <p:nvPicPr>
          <p:cNvPr id="4098" name="Picture 2" descr="C:\Users\revdrespinosa\Downloads\Christ defeating the devils temptation.jpg"/>
          <p:cNvPicPr>
            <a:picLocks noGrp="1" noChangeAspect="1" noChangeArrowheads="1"/>
          </p:cNvPicPr>
          <p:nvPr>
            <p:ph idx="1"/>
          </p:nvPr>
        </p:nvPicPr>
        <p:blipFill>
          <a:blip r:embed="rId2" cstate="print"/>
          <a:srcRect/>
          <a:stretch>
            <a:fillRect/>
          </a:stretch>
        </p:blipFill>
        <p:spPr bwMode="auto">
          <a:xfrm>
            <a:off x="2514600" y="1676400"/>
            <a:ext cx="4038600" cy="4953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Unfortunately, our culture is crazy about angels…not good!</a:t>
            </a:r>
            <a:endParaRPr lang="en-US" dirty="0"/>
          </a:p>
        </p:txBody>
      </p:sp>
      <p:pic>
        <p:nvPicPr>
          <p:cNvPr id="2050" name="Picture 2" descr="C:\Users\revdrespinosa\Downloads\Angels and Demons.jpg"/>
          <p:cNvPicPr>
            <a:picLocks noGrp="1" noChangeAspect="1" noChangeArrowheads="1"/>
          </p:cNvPicPr>
          <p:nvPr>
            <p:ph idx="1"/>
          </p:nvPr>
        </p:nvPicPr>
        <p:blipFill>
          <a:blip r:embed="rId2" cstate="print"/>
          <a:srcRect/>
          <a:stretch>
            <a:fillRect/>
          </a:stretch>
        </p:blipFill>
        <p:spPr bwMode="auto">
          <a:xfrm>
            <a:off x="6477000" y="1828800"/>
            <a:ext cx="1752600" cy="2600325"/>
          </a:xfrm>
          <a:prstGeom prst="rect">
            <a:avLst/>
          </a:prstGeom>
          <a:noFill/>
        </p:spPr>
      </p:pic>
      <p:pic>
        <p:nvPicPr>
          <p:cNvPr id="2051" name="Picture 3" descr="C:\Users\revdrespinosa\Downloads\Ligion Movie Angels.jpg"/>
          <p:cNvPicPr>
            <a:picLocks noChangeAspect="1" noChangeArrowheads="1"/>
          </p:cNvPicPr>
          <p:nvPr/>
        </p:nvPicPr>
        <p:blipFill>
          <a:blip r:embed="rId3" cstate="print"/>
          <a:srcRect/>
          <a:stretch>
            <a:fillRect/>
          </a:stretch>
        </p:blipFill>
        <p:spPr bwMode="auto">
          <a:xfrm>
            <a:off x="4419600" y="4191000"/>
            <a:ext cx="1876425" cy="2428875"/>
          </a:xfrm>
          <a:prstGeom prst="rect">
            <a:avLst/>
          </a:prstGeom>
          <a:noFill/>
        </p:spPr>
      </p:pic>
      <p:pic>
        <p:nvPicPr>
          <p:cNvPr id="2052" name="Picture 4" descr="C:\Users\revdrespinosa\Downloads\Constantine Movie on Angels.jpg"/>
          <p:cNvPicPr>
            <a:picLocks noChangeAspect="1" noChangeArrowheads="1"/>
          </p:cNvPicPr>
          <p:nvPr/>
        </p:nvPicPr>
        <p:blipFill>
          <a:blip r:embed="rId4" cstate="print"/>
          <a:srcRect/>
          <a:stretch>
            <a:fillRect/>
          </a:stretch>
        </p:blipFill>
        <p:spPr bwMode="auto">
          <a:xfrm>
            <a:off x="2438400" y="1600200"/>
            <a:ext cx="1800225" cy="2543175"/>
          </a:xfrm>
          <a:prstGeom prst="rect">
            <a:avLst/>
          </a:prstGeom>
          <a:noFill/>
        </p:spPr>
      </p:pic>
      <p:pic>
        <p:nvPicPr>
          <p:cNvPr id="2053" name="Picture 5" descr="C:\Users\revdrespinosa\Downloads\Michael Movie on Angel.jpg"/>
          <p:cNvPicPr>
            <a:picLocks noChangeAspect="1" noChangeArrowheads="1"/>
          </p:cNvPicPr>
          <p:nvPr/>
        </p:nvPicPr>
        <p:blipFill>
          <a:blip r:embed="rId5" cstate="print"/>
          <a:srcRect/>
          <a:stretch>
            <a:fillRect/>
          </a:stretch>
        </p:blipFill>
        <p:spPr bwMode="auto">
          <a:xfrm>
            <a:off x="533400" y="4114800"/>
            <a:ext cx="1828800" cy="25050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attitude of the holy angels…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 John experienced this:</a:t>
            </a:r>
          </a:p>
          <a:p>
            <a:endParaRPr lang="en-US" dirty="0" smtClean="0"/>
          </a:p>
          <a:p>
            <a:pPr>
              <a:buNone/>
            </a:pPr>
            <a:r>
              <a:rPr lang="en-US" b="1" dirty="0" smtClean="0"/>
              <a:t>“I, John, am the one who heard and saw these things. And when I heard and saw them, I fell down to worship at the feet of the angel who showed them to me, but he said to me, ‘You must not do that! I am a fellow servant with you and your brothers the prophets, and with those who keep the words of this book. Worship God.’” – Revelation 22:8-9</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Angel in Revelation refused to be worshipped!</a:t>
            </a:r>
            <a:endParaRPr lang="en-US" dirty="0"/>
          </a:p>
        </p:txBody>
      </p:sp>
      <p:pic>
        <p:nvPicPr>
          <p:cNvPr id="3074" name="Picture 2" descr="C:\Users\revdrespinosa\Downloads\John and the Angel Don't Do It!.jpg"/>
          <p:cNvPicPr>
            <a:picLocks noGrp="1" noChangeAspect="1" noChangeArrowheads="1"/>
          </p:cNvPicPr>
          <p:nvPr>
            <p:ph idx="1"/>
          </p:nvPr>
        </p:nvPicPr>
        <p:blipFill>
          <a:blip r:embed="rId2" cstate="print"/>
          <a:srcRect/>
          <a:stretch>
            <a:fillRect/>
          </a:stretch>
        </p:blipFill>
        <p:spPr bwMode="auto">
          <a:xfrm>
            <a:off x="5715000" y="1676400"/>
            <a:ext cx="2895600" cy="4876800"/>
          </a:xfrm>
          <a:prstGeom prst="rect">
            <a:avLst/>
          </a:prstGeom>
          <a:noFill/>
        </p:spPr>
      </p:pic>
      <p:pic>
        <p:nvPicPr>
          <p:cNvPr id="3075" name="Picture 3" descr="C:\Users\revdrespinosa\Downloads\Angel lifting up John.jpg"/>
          <p:cNvPicPr>
            <a:picLocks noChangeAspect="1" noChangeArrowheads="1"/>
          </p:cNvPicPr>
          <p:nvPr/>
        </p:nvPicPr>
        <p:blipFill>
          <a:blip r:embed="rId3" cstate="print"/>
          <a:srcRect/>
          <a:stretch>
            <a:fillRect/>
          </a:stretch>
        </p:blipFill>
        <p:spPr bwMode="auto">
          <a:xfrm>
            <a:off x="457200" y="1905000"/>
            <a:ext cx="3886200" cy="4343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worship of angels is considered false teaching!</a:t>
            </a:r>
            <a:endParaRPr lang="en-US" dirty="0"/>
          </a:p>
        </p:txBody>
      </p:sp>
      <p:sp>
        <p:nvSpPr>
          <p:cNvPr id="3" name="Content Placeholder 2"/>
          <p:cNvSpPr>
            <a:spLocks noGrp="1"/>
          </p:cNvSpPr>
          <p:nvPr>
            <p:ph idx="1"/>
          </p:nvPr>
        </p:nvSpPr>
        <p:spPr/>
        <p:txBody>
          <a:bodyPr/>
          <a:lstStyle/>
          <a:p>
            <a:r>
              <a:rPr lang="en-US" b="1" dirty="0" smtClean="0"/>
              <a:t>“Let no one disqualify you, insisting on asceticism and worship of angels, going on in detail about visions, puffed up without reason by his sensuous mind, and not holding fast to the Head…” – Colossians 2:18-19</a:t>
            </a:r>
          </a:p>
          <a:p>
            <a:endParaRPr lang="en-US" b="1" dirty="0" smtClean="0"/>
          </a:p>
          <a:p>
            <a:r>
              <a:rPr lang="en-US" b="1" dirty="0" smtClean="0"/>
              <a:t>“…Christ is the head of the church, his body…” – Ephesians 5:23</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404</TotalTime>
  <Words>2115</Words>
  <Application>Microsoft Office PowerPoint</Application>
  <PresentationFormat>On-screen Show (4:3)</PresentationFormat>
  <Paragraphs>127</Paragraphs>
  <Slides>39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Corbel</vt:lpstr>
      <vt:lpstr>Wingdings</vt:lpstr>
      <vt:lpstr>Wingdings 2</vt:lpstr>
      <vt:lpstr>Wingdings 3</vt:lpstr>
      <vt:lpstr>Module</vt:lpstr>
      <vt:lpstr>Angels and Demons</vt:lpstr>
      <vt:lpstr>Preliminary Notes</vt:lpstr>
      <vt:lpstr>Second Thessalonians 2:11-12</vt:lpstr>
      <vt:lpstr>All of this under heading: Angelology (e.g. Rev. 12:7-9…)</vt:lpstr>
      <vt:lpstr>Christ is over all (Matthew 4 and Luke 4)! Again, check fascination!</vt:lpstr>
      <vt:lpstr>Unfortunately, our culture is crazy about angels…not good!</vt:lpstr>
      <vt:lpstr>The attitude of the holy angels…</vt:lpstr>
      <vt:lpstr>The Angel in Revelation refused to be worshipped!</vt:lpstr>
      <vt:lpstr>The worship of angels is considered false teaching!</vt:lpstr>
      <vt:lpstr>But Scripture teaches the reality of angels…what do they do?</vt:lpstr>
      <vt:lpstr>Hebrews 1:14: Thank God!</vt:lpstr>
      <vt:lpstr>Close to the concept of “guardian angel” (term not in Scripture)</vt:lpstr>
      <vt:lpstr>Angels are spirits (immaterial), but may appear as material beings.</vt:lpstr>
      <vt:lpstr>Ranks…Cherubim (Gen. 3:24; Ps. 80:1)</vt:lpstr>
      <vt:lpstr>Ranks…Seraphim (Is. 6:2)</vt:lpstr>
      <vt:lpstr>Ranks…”thrones, dominions, principalities, powers” (Col. 1:16)</vt:lpstr>
      <vt:lpstr>Ranks…archangel (1st Thessalonians 4:16)</vt:lpstr>
      <vt:lpstr>Fallen angels/demons.</vt:lpstr>
      <vt:lpstr>Various ranks also true of demons.</vt:lpstr>
      <vt:lpstr>Fallen angels…the demons</vt:lpstr>
      <vt:lpstr>Luther discusses the two kinds of possession:</vt:lpstr>
      <vt:lpstr>Luther throwing inkwell at the devil! Not authentic, but…</vt:lpstr>
      <vt:lpstr>Spiritual Possession is the state of unbelief…this is why we baptize!</vt:lpstr>
      <vt:lpstr>The Evil One “Devours” through the rejection of Christ!</vt:lpstr>
      <vt:lpstr>How is the devil so convincing to lead people without the Gospel?</vt:lpstr>
      <vt:lpstr>But what about bodily possesion?</vt:lpstr>
      <vt:lpstr>First, know clearly that even a Christian can be greatly afflicted!</vt:lpstr>
      <vt:lpstr>But could a believer suffer bodily possession?</vt:lpstr>
      <vt:lpstr>Crucial note</vt:lpstr>
      <vt:lpstr>Luther’s testimony in dealing with bodily possession as real possibility</vt:lpstr>
      <vt:lpstr>Continued…</vt:lpstr>
      <vt:lpstr>Ingenius insight about our approach to help those in this plight:</vt:lpstr>
      <vt:lpstr>Continuation…</vt:lpstr>
      <vt:lpstr>Continuation…</vt:lpstr>
      <vt:lpstr>What protects you from spiritual possession?</vt:lpstr>
      <vt:lpstr>What protects you from bodily possession?</vt:lpstr>
      <vt:lpstr>Think about what Luther said to remain protected against demons:</vt:lpstr>
      <vt:lpstr>“no one will snatch them out of my hand.” Jn. 10:28</vt:lpstr>
      <vt:lpstr>Remember!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Angels and Demons</dc:title>
  <dc:creator>Rev. Dr. Alfonso O. Espinosa</dc:creator>
  <cp:lastModifiedBy>CJ</cp:lastModifiedBy>
  <cp:revision>35</cp:revision>
  <dcterms:created xsi:type="dcterms:W3CDTF">2014-07-20T03:17:16Z</dcterms:created>
  <dcterms:modified xsi:type="dcterms:W3CDTF">2014-07-23T07:33:27Z</dcterms:modified>
</cp:coreProperties>
</file>