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60"/>
  </p:notesMasterIdLst>
  <p:sldIdLst>
    <p:sldId id="256" r:id="rId2"/>
    <p:sldId id="257" r:id="rId3"/>
    <p:sldId id="333" r:id="rId4"/>
    <p:sldId id="334" r:id="rId5"/>
    <p:sldId id="335" r:id="rId6"/>
    <p:sldId id="259" r:id="rId7"/>
    <p:sldId id="337" r:id="rId8"/>
    <p:sldId id="338" r:id="rId9"/>
    <p:sldId id="336" r:id="rId10"/>
    <p:sldId id="258" r:id="rId11"/>
    <p:sldId id="339" r:id="rId12"/>
    <p:sldId id="260" r:id="rId13"/>
    <p:sldId id="261" r:id="rId14"/>
    <p:sldId id="262" r:id="rId15"/>
    <p:sldId id="264" r:id="rId16"/>
    <p:sldId id="265" r:id="rId17"/>
    <p:sldId id="266" r:id="rId18"/>
    <p:sldId id="267" r:id="rId19"/>
    <p:sldId id="269" r:id="rId20"/>
    <p:sldId id="271" r:id="rId21"/>
    <p:sldId id="273" r:id="rId22"/>
    <p:sldId id="340" r:id="rId23"/>
    <p:sldId id="276" r:id="rId24"/>
    <p:sldId id="275" r:id="rId25"/>
    <p:sldId id="277" r:id="rId26"/>
    <p:sldId id="279" r:id="rId27"/>
    <p:sldId id="281" r:id="rId28"/>
    <p:sldId id="341" r:id="rId29"/>
    <p:sldId id="283" r:id="rId30"/>
    <p:sldId id="342" r:id="rId31"/>
    <p:sldId id="343" r:id="rId32"/>
    <p:sldId id="344" r:id="rId33"/>
    <p:sldId id="345" r:id="rId34"/>
    <p:sldId id="346" r:id="rId35"/>
    <p:sldId id="287" r:id="rId36"/>
    <p:sldId id="289" r:id="rId37"/>
    <p:sldId id="347" r:id="rId38"/>
    <p:sldId id="291" r:id="rId39"/>
    <p:sldId id="293" r:id="rId40"/>
    <p:sldId id="295" r:id="rId41"/>
    <p:sldId id="297" r:id="rId42"/>
    <p:sldId id="348" r:id="rId43"/>
    <p:sldId id="299" r:id="rId44"/>
    <p:sldId id="303" r:id="rId45"/>
    <p:sldId id="305" r:id="rId46"/>
    <p:sldId id="308" r:id="rId47"/>
    <p:sldId id="307" r:id="rId48"/>
    <p:sldId id="309" r:id="rId49"/>
    <p:sldId id="311" r:id="rId50"/>
    <p:sldId id="313" r:id="rId51"/>
    <p:sldId id="315" r:id="rId52"/>
    <p:sldId id="317" r:id="rId53"/>
    <p:sldId id="319" r:id="rId54"/>
    <p:sldId id="321" r:id="rId55"/>
    <p:sldId id="323" r:id="rId56"/>
    <p:sldId id="325" r:id="rId57"/>
    <p:sldId id="329" r:id="rId58"/>
    <p:sldId id="33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0E51D-2CC5-41DE-B27F-6E1869084099}" type="datetimeFigureOut">
              <a:rPr lang="en-US" smtClean="0"/>
              <a:pPr/>
              <a:t>7/10/2012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3A6CA-CF55-4DCD-BEC9-EB7D703FF8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334571-8F14-4678-82C6-C521B377CDF6}" type="datetimeFigureOut">
              <a:rPr lang="en-US" smtClean="0"/>
              <a:pPr/>
              <a:t>7/10/2012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05CC54-D85A-4331-A8AA-459221E32F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34571-8F14-4678-82C6-C521B377CDF6}"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34571-8F14-4678-82C6-C521B377CDF6}"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34571-8F14-4678-82C6-C521B377CDF6}"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334571-8F14-4678-82C6-C521B377CDF6}"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CC54-D85A-4331-A8AA-459221E32F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334571-8F14-4678-82C6-C521B377CDF6}"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334571-8F14-4678-82C6-C521B377CDF6}" type="datetimeFigureOut">
              <a:rPr lang="en-US" smtClean="0"/>
              <a:pPr/>
              <a:t>7/10/2012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334571-8F14-4678-82C6-C521B377CDF6}" type="datetimeFigureOut">
              <a:rPr lang="en-US" smtClean="0"/>
              <a:pPr/>
              <a:t>7/10/2012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34571-8F14-4678-82C6-C521B377CDF6}" type="datetimeFigureOut">
              <a:rPr lang="en-US" smtClean="0"/>
              <a:pPr/>
              <a:t>7/10/2012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334571-8F14-4678-82C6-C521B377CDF6}"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CC54-D85A-4331-A8AA-459221E32F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334571-8F14-4678-82C6-C521B377CDF6}"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05CC54-D85A-4331-A8AA-459221E32FA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334571-8F14-4678-82C6-C521B377CDF6}" type="datetimeFigureOut">
              <a:rPr lang="en-US" smtClean="0"/>
              <a:pPr/>
              <a:t>7/10/2012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05CC54-D85A-4331-A8AA-459221E32FA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Unity of the Old and New Testaments</a:t>
            </a:r>
            <a:endParaRPr lang="en-US" dirty="0"/>
          </a:p>
        </p:txBody>
      </p:sp>
      <p:sp>
        <p:nvSpPr>
          <p:cNvPr id="3" name="Subtitle 2"/>
          <p:cNvSpPr>
            <a:spLocks noGrp="1"/>
          </p:cNvSpPr>
          <p:nvPr>
            <p:ph type="subTitle" idx="1"/>
          </p:nvPr>
        </p:nvSpPr>
        <p:spPr/>
        <p:txBody>
          <a:bodyPr/>
          <a:lstStyle/>
          <a:p>
            <a:r>
              <a:rPr lang="en-US" dirty="0" smtClean="0"/>
              <a:t>Rev. Dr. Alfonso O. Espinosa, Ph.D., Senior Pastor, Saint Paul’s Lutheran Church of Irvine, CA and Adjunct Professor of Theology at CUI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You can’t understand the concepts in Hebrews, Jude, and Revelation (to name a few) without understanding the O.T.</a:t>
            </a:r>
          </a:p>
          <a:p>
            <a:r>
              <a:rPr lang="en-US" dirty="0" smtClean="0"/>
              <a:t>2. St. Paul constantly appealed to the O.T.</a:t>
            </a:r>
          </a:p>
          <a:p>
            <a:r>
              <a:rPr lang="en-US" dirty="0" smtClean="0"/>
              <a:t>3. St. Matthew quotes the O.T. extensively.</a:t>
            </a:r>
          </a:p>
          <a:p>
            <a:r>
              <a:rPr lang="en-US" dirty="0" smtClean="0"/>
              <a:t>4. Some concepts in the N.T. like “Lamb of God,” “atonement,” “shepherd,” etc. are unintelligible apart from the O.T.</a:t>
            </a:r>
            <a:endParaRPr lang="en-US" dirty="0"/>
          </a:p>
        </p:txBody>
      </p:sp>
      <p:sp>
        <p:nvSpPr>
          <p:cNvPr id="3" name="Title 2"/>
          <p:cNvSpPr>
            <a:spLocks noGrp="1"/>
          </p:cNvSpPr>
          <p:nvPr>
            <p:ph type="title"/>
          </p:nvPr>
        </p:nvSpPr>
        <p:spPr/>
        <p:txBody>
          <a:bodyPr>
            <a:normAutofit fontScale="90000"/>
          </a:bodyPr>
          <a:lstStyle/>
          <a:p>
            <a:r>
              <a:rPr lang="en-US" dirty="0" smtClean="0"/>
              <a:t>Fact is the </a:t>
            </a:r>
            <a:r>
              <a:rPr lang="en-US" dirty="0" smtClean="0"/>
              <a:t>O.T. is the theological foundation for the 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important are foundations? The O.T. is foundational for N.T.!</a:t>
            </a:r>
            <a:endParaRPr lang="en-US" dirty="0"/>
          </a:p>
        </p:txBody>
      </p:sp>
      <p:pic>
        <p:nvPicPr>
          <p:cNvPr id="4098" name="Picture 2" descr="C:\Users\revdrespinosa\Downloads\Building Foundations.jpg"/>
          <p:cNvPicPr>
            <a:picLocks noGrp="1" noChangeAspect="1" noChangeArrowheads="1"/>
          </p:cNvPicPr>
          <p:nvPr>
            <p:ph idx="1"/>
          </p:nvPr>
        </p:nvPicPr>
        <p:blipFill>
          <a:blip r:embed="rId2" cstate="print"/>
          <a:srcRect/>
          <a:stretch>
            <a:fillRect/>
          </a:stretch>
        </p:blipFill>
        <p:spPr bwMode="auto">
          <a:xfrm>
            <a:off x="1066800" y="2133600"/>
            <a:ext cx="7086600" cy="4495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One of the most powerful reasons for having faith is the historical demonstration of fulfilled prophecy.</a:t>
            </a:r>
          </a:p>
          <a:p>
            <a:r>
              <a:rPr lang="en-US" dirty="0" smtClean="0"/>
              <a:t>2. </a:t>
            </a:r>
            <a:r>
              <a:rPr lang="en-US" dirty="0" err="1" smtClean="0"/>
              <a:t>Strobel</a:t>
            </a:r>
            <a:r>
              <a:rPr lang="en-US" dirty="0" smtClean="0"/>
              <a:t> in </a:t>
            </a:r>
            <a:r>
              <a:rPr lang="en-US" i="1" dirty="0" smtClean="0"/>
              <a:t>The Case of Christ </a:t>
            </a:r>
            <a:r>
              <a:rPr lang="en-US" dirty="0" smtClean="0"/>
              <a:t>mentions that the odds of one person in human history fulfilling just 8 specific predictions is 1 in 10 E 17.</a:t>
            </a:r>
          </a:p>
          <a:p>
            <a:r>
              <a:rPr lang="en-US" dirty="0" smtClean="0"/>
              <a:t>3. Justin Martyr credits O.T. predictive accuracy for his conversion; </a:t>
            </a:r>
            <a:r>
              <a:rPr lang="en-US" dirty="0" err="1" smtClean="0"/>
              <a:t>Blaise</a:t>
            </a:r>
            <a:r>
              <a:rPr lang="en-US" dirty="0" smtClean="0"/>
              <a:t> Pascal also cites fulfilled prophecy as key for his faith.</a:t>
            </a:r>
            <a:endParaRPr lang="en-US" dirty="0"/>
          </a:p>
        </p:txBody>
      </p:sp>
      <p:sp>
        <p:nvSpPr>
          <p:cNvPr id="3" name="Title 2"/>
          <p:cNvSpPr>
            <a:spLocks noGrp="1"/>
          </p:cNvSpPr>
          <p:nvPr>
            <p:ph type="title"/>
          </p:nvPr>
        </p:nvSpPr>
        <p:spPr/>
        <p:txBody>
          <a:bodyPr>
            <a:normAutofit fontScale="90000"/>
          </a:bodyPr>
          <a:lstStyle/>
          <a:p>
            <a:r>
              <a:rPr lang="en-US" dirty="0" smtClean="0"/>
              <a:t>The O.T. is also the basis for faith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 predicted Christ!</a:t>
            </a:r>
            <a:endParaRPr lang="en-US" dirty="0"/>
          </a:p>
        </p:txBody>
      </p:sp>
      <p:pic>
        <p:nvPicPr>
          <p:cNvPr id="5122" name="Picture 2" descr="C:\Users\revdrespinosa\Downloads\Messianic Prophecy.jpg"/>
          <p:cNvPicPr>
            <a:picLocks noGrp="1" noChangeAspect="1" noChangeArrowheads="1"/>
          </p:cNvPicPr>
          <p:nvPr>
            <p:ph idx="1"/>
          </p:nvPr>
        </p:nvPicPr>
        <p:blipFill>
          <a:blip r:embed="rId2" cstate="print"/>
          <a:srcRect/>
          <a:stretch>
            <a:fillRect/>
          </a:stretch>
        </p:blipFill>
        <p:spPr bwMode="auto">
          <a:xfrm>
            <a:off x="838200" y="2209800"/>
            <a:ext cx="7315200" cy="4343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 This is the Bible that Jesus read!</a:t>
            </a:r>
          </a:p>
          <a:p>
            <a:pPr marL="624078" indent="-514350">
              <a:buAutoNum type="alphaLcPeriod"/>
            </a:pPr>
            <a:r>
              <a:rPr lang="en-US" dirty="0" smtClean="0"/>
              <a:t>The O.T. defines his person and mission.</a:t>
            </a:r>
          </a:p>
          <a:p>
            <a:pPr marL="624078" indent="-514350">
              <a:buAutoNum type="alphaLcPeriod"/>
            </a:pPr>
            <a:r>
              <a:rPr lang="en-US" dirty="0" smtClean="0"/>
              <a:t>Christ used it to settle controversies (think of how he overcame the devil’s </a:t>
            </a:r>
            <a:r>
              <a:rPr lang="en-US" dirty="0" smtClean="0"/>
              <a:t>temptations</a:t>
            </a:r>
            <a:r>
              <a:rPr lang="en-US" dirty="0" smtClean="0"/>
              <a:t>)</a:t>
            </a:r>
          </a:p>
          <a:p>
            <a:pPr marL="624078" indent="-514350">
              <a:buAutoNum type="alphaLcPeriod"/>
            </a:pPr>
            <a:r>
              <a:rPr lang="en-US" dirty="0" smtClean="0"/>
              <a:t>He used its images to teach about Himself: for example, “Lamb of God” and “Shepherd.”</a:t>
            </a:r>
          </a:p>
          <a:p>
            <a:pPr marL="624078" indent="-514350">
              <a:buAutoNum type="alphaLcPeriod"/>
            </a:pPr>
            <a:r>
              <a:rPr lang="en-US" dirty="0" smtClean="0"/>
              <a:t>The O.T. contains the prayers Jesus prayed from the Psalter (the Psalms) even when He was dying on the cross (Psalm 22).</a:t>
            </a:r>
          </a:p>
        </p:txBody>
      </p:sp>
      <p:sp>
        <p:nvSpPr>
          <p:cNvPr id="3" name="Title 2"/>
          <p:cNvSpPr>
            <a:spLocks noGrp="1"/>
          </p:cNvSpPr>
          <p:nvPr>
            <p:ph type="title"/>
          </p:nvPr>
        </p:nvSpPr>
        <p:spPr/>
        <p:txBody>
          <a:bodyPr>
            <a:normAutofit/>
          </a:bodyPr>
          <a:lstStyle/>
          <a:p>
            <a:r>
              <a:rPr lang="en-US" dirty="0" smtClean="0"/>
              <a:t>Not only that, but…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Jesus quoting all the time?</a:t>
            </a:r>
            <a:endParaRPr lang="en-US" dirty="0"/>
          </a:p>
        </p:txBody>
      </p:sp>
      <p:pic>
        <p:nvPicPr>
          <p:cNvPr id="6146" name="Picture 2" descr="C:\Users\revdrespinosa\Downloads\Bible Jesus Used Teaching Pharisees.jpg"/>
          <p:cNvPicPr>
            <a:picLocks noGrp="1" noChangeAspect="1" noChangeArrowheads="1"/>
          </p:cNvPicPr>
          <p:nvPr>
            <p:ph idx="1"/>
          </p:nvPr>
        </p:nvPicPr>
        <p:blipFill>
          <a:blip r:embed="rId2" cstate="print"/>
          <a:srcRect/>
          <a:stretch>
            <a:fillRect/>
          </a:stretch>
        </p:blipFill>
        <p:spPr bwMode="auto">
          <a:xfrm>
            <a:off x="990600" y="1935163"/>
            <a:ext cx="7391400" cy="43894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God is certainly Judge and His sternness and especially His holiness is clearly presented.</a:t>
            </a:r>
          </a:p>
          <a:p>
            <a:endParaRPr lang="en-US" dirty="0" smtClean="0"/>
          </a:p>
          <a:p>
            <a:r>
              <a:rPr lang="en-US" dirty="0" smtClean="0"/>
              <a:t>2. At the same time, His mercy and compassion is off the charts.</a:t>
            </a:r>
          </a:p>
          <a:p>
            <a:pPr>
              <a:buNone/>
            </a:pPr>
            <a:endParaRPr lang="en-US" dirty="0" smtClean="0"/>
          </a:p>
          <a:p>
            <a:pPr marL="624078" indent="-514350">
              <a:buAutoNum type="alphaLcPeriod"/>
            </a:pPr>
            <a:r>
              <a:rPr lang="en-US" dirty="0" smtClean="0"/>
              <a:t>Think of Psalm 23 (recite</a:t>
            </a:r>
            <a:r>
              <a:rPr lang="en-US" dirty="0" smtClean="0"/>
              <a:t>).</a:t>
            </a:r>
            <a:endParaRPr lang="en-US" dirty="0" smtClean="0"/>
          </a:p>
          <a:p>
            <a:pPr marL="624078" indent="-514350">
              <a:buAutoNum type="alphaLcPeriod"/>
            </a:pPr>
            <a:r>
              <a:rPr lang="en-US" dirty="0" smtClean="0"/>
              <a:t>Think of His grace (love and mercy): see Micah 7:18-19.</a:t>
            </a:r>
            <a:endParaRPr lang="en-US" dirty="0"/>
          </a:p>
        </p:txBody>
      </p:sp>
      <p:sp>
        <p:nvSpPr>
          <p:cNvPr id="3" name="Title 2"/>
          <p:cNvSpPr>
            <a:spLocks noGrp="1"/>
          </p:cNvSpPr>
          <p:nvPr>
            <p:ph type="title"/>
          </p:nvPr>
        </p:nvSpPr>
        <p:spPr/>
        <p:txBody>
          <a:bodyPr>
            <a:normAutofit fontScale="90000"/>
          </a:bodyPr>
          <a:lstStyle/>
          <a:p>
            <a:r>
              <a:rPr lang="en-US" dirty="0" smtClean="0"/>
              <a:t>The Old Testament is also a lesson of God’s Law and Gospel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SOMEONE READ…</a:t>
            </a:r>
            <a:endParaRPr lang="en-US" dirty="0"/>
          </a:p>
        </p:txBody>
      </p:sp>
      <p:sp>
        <p:nvSpPr>
          <p:cNvPr id="3" name="Content Placeholder 2"/>
          <p:cNvSpPr>
            <a:spLocks noGrp="1"/>
          </p:cNvSpPr>
          <p:nvPr>
            <p:ph idx="1"/>
          </p:nvPr>
        </p:nvSpPr>
        <p:spPr/>
        <p:txBody>
          <a:bodyPr/>
          <a:lstStyle/>
          <a:p>
            <a:r>
              <a:rPr lang="en-US" dirty="0" smtClean="0"/>
              <a:t>Micah 7:18-19!</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Matthew 5:17-18: “Do not think that I have come to abolish the Law or the Prophets; I have not come to abolish them but to fulfill them. For truly, I say to you, until heaven and earth pass away, not an iota, not a dot, will pass from the Law until all is accomplished.”</a:t>
            </a:r>
            <a:endParaRPr lang="en-US" dirty="0"/>
          </a:p>
        </p:txBody>
      </p:sp>
      <p:sp>
        <p:nvSpPr>
          <p:cNvPr id="3" name="Title 2"/>
          <p:cNvSpPr>
            <a:spLocks noGrp="1"/>
          </p:cNvSpPr>
          <p:nvPr>
            <p:ph type="title"/>
          </p:nvPr>
        </p:nvSpPr>
        <p:spPr/>
        <p:txBody>
          <a:bodyPr/>
          <a:lstStyle/>
          <a:p>
            <a:r>
              <a:rPr lang="en-US" dirty="0" smtClean="0"/>
              <a:t>Jesus’ Witness to the O.T.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Luke 24:44: “Then he said to them, ‘These are my words that I spoke to you while I was still with you, that everything written about me in the Law of Moses and the Prophets and the Psalms must </a:t>
            </a:r>
            <a:r>
              <a:rPr lang="en-US" smtClean="0"/>
              <a:t>be fulfilled.”</a:t>
            </a:r>
            <a:endParaRPr lang="en-US"/>
          </a:p>
        </p:txBody>
      </p:sp>
      <p:sp>
        <p:nvSpPr>
          <p:cNvPr id="3" name="Title 2"/>
          <p:cNvSpPr>
            <a:spLocks noGrp="1"/>
          </p:cNvSpPr>
          <p:nvPr>
            <p:ph type="title"/>
          </p:nvPr>
        </p:nvSpPr>
        <p:spPr/>
        <p:txBody>
          <a:bodyPr/>
          <a:lstStyle/>
          <a:p>
            <a:r>
              <a:rPr lang="en-US" dirty="0" smtClean="0"/>
              <a:t>Jesus’ Witness to the O.T.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Marcion</a:t>
            </a:r>
            <a:r>
              <a:rPr lang="en-US" dirty="0" smtClean="0"/>
              <a:t>: Ancient Heretic</a:t>
            </a:r>
            <a:endParaRPr lang="en-US" dirty="0"/>
          </a:p>
        </p:txBody>
      </p:sp>
      <p:sp>
        <p:nvSpPr>
          <p:cNvPr id="3" name="Content Placeholder 2"/>
          <p:cNvSpPr>
            <a:spLocks noGrp="1"/>
          </p:cNvSpPr>
          <p:nvPr>
            <p:ph idx="1"/>
          </p:nvPr>
        </p:nvSpPr>
        <p:spPr/>
        <p:txBody>
          <a:bodyPr/>
          <a:lstStyle/>
          <a:p>
            <a:r>
              <a:rPr lang="en-US" dirty="0" smtClean="0"/>
              <a:t>He wanted to establish a 2</a:t>
            </a:r>
            <a:r>
              <a:rPr lang="en-US" baseline="30000" dirty="0" smtClean="0"/>
              <a:t>nd</a:t>
            </a:r>
            <a:r>
              <a:rPr lang="en-US" dirty="0" smtClean="0"/>
              <a:t> century canon and hypothesized that only ten letters of St. Paul and a form of the Gospel of Luke were acceptable.</a:t>
            </a:r>
          </a:p>
          <a:p>
            <a:endParaRPr lang="en-US" dirty="0" smtClean="0"/>
          </a:p>
          <a:p>
            <a:r>
              <a:rPr lang="en-US" dirty="0" smtClean="0"/>
              <a:t>Why?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Salvation = the SAME!</a:t>
            </a:r>
            <a:endParaRPr lang="en-US" dirty="0"/>
          </a:p>
        </p:txBody>
      </p:sp>
      <p:sp>
        <p:nvSpPr>
          <p:cNvPr id="3" name="Content Placeholder 2"/>
          <p:cNvSpPr>
            <a:spLocks noGrp="1"/>
          </p:cNvSpPr>
          <p:nvPr>
            <p:ph sz="quarter" idx="1"/>
          </p:nvPr>
        </p:nvSpPr>
        <p:spPr/>
        <p:txBody>
          <a:bodyPr/>
          <a:lstStyle/>
          <a:p>
            <a:r>
              <a:rPr lang="en-US" dirty="0" smtClean="0"/>
              <a:t>Both Testaments share a common plan of salvation:</a:t>
            </a:r>
          </a:p>
          <a:p>
            <a:endParaRPr lang="en-US" dirty="0" smtClean="0"/>
          </a:p>
          <a:p>
            <a:pPr>
              <a:buNone/>
            </a:pPr>
            <a:r>
              <a:rPr lang="en-US" dirty="0" smtClean="0"/>
              <a:t>“Justification by grace through faith in Messiah/Christ apart from the works of the law.”</a:t>
            </a:r>
          </a:p>
          <a:p>
            <a:pPr>
              <a:buNone/>
            </a:pPr>
            <a:endParaRPr lang="en-US" dirty="0" smtClean="0"/>
          </a:p>
          <a:p>
            <a:r>
              <a:rPr lang="en-US" dirty="0" smtClean="0"/>
              <a:t>So what’s the difference between the testaments?</a:t>
            </a:r>
          </a:p>
          <a:p>
            <a:endParaRPr lang="en-US" dirty="0" smtClean="0"/>
          </a:p>
          <a:p>
            <a:pPr>
              <a:buNone/>
            </a:pPr>
            <a:r>
              <a:rPr lang="en-US" dirty="0" smtClean="0"/>
              <a:t>Answer: the perspective of 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Time, but Same Salvation</a:t>
            </a:r>
            <a:endParaRPr lang="en-US" dirty="0"/>
          </a:p>
        </p:txBody>
      </p:sp>
      <p:sp>
        <p:nvSpPr>
          <p:cNvPr id="3" name="Content Placeholder 2"/>
          <p:cNvSpPr>
            <a:spLocks noGrp="1"/>
          </p:cNvSpPr>
          <p:nvPr>
            <p:ph sz="quarter" idx="1"/>
          </p:nvPr>
        </p:nvSpPr>
        <p:spPr/>
        <p:txBody>
          <a:bodyPr>
            <a:normAutofit/>
          </a:bodyPr>
          <a:lstStyle/>
          <a:p>
            <a:r>
              <a:rPr lang="en-US" dirty="0" smtClean="0"/>
              <a:t>Also Old Testament Habakkuk 2:4:</a:t>
            </a:r>
          </a:p>
          <a:p>
            <a:pPr>
              <a:buNone/>
            </a:pPr>
            <a:r>
              <a:rPr lang="en-US" dirty="0" smtClean="0"/>
              <a:t>“…the righteous shall live by his faith.”</a:t>
            </a:r>
          </a:p>
          <a:p>
            <a:r>
              <a:rPr lang="en-US" dirty="0" smtClean="0"/>
              <a:t>New Testament Romans 1:17 quotes Habakkuk 2:4!</a:t>
            </a:r>
          </a:p>
          <a:p>
            <a:endParaRPr lang="en-US" dirty="0" smtClean="0"/>
          </a:p>
          <a:p>
            <a:r>
              <a:rPr lang="en-US" dirty="0" smtClean="0"/>
              <a:t>Old Testament Genesis 15:6:</a:t>
            </a:r>
          </a:p>
          <a:p>
            <a:pPr>
              <a:buNone/>
            </a:pPr>
            <a:r>
              <a:rPr lang="en-US" dirty="0" smtClean="0"/>
              <a:t>“And [Abraham] believed the Lord, and [the Lord] counted it to him as righteousness.”</a:t>
            </a:r>
          </a:p>
          <a:p>
            <a:r>
              <a:rPr lang="en-US" dirty="0" smtClean="0"/>
              <a:t>New Testament Romans 4:3 quotes Genesis 15:6!</a:t>
            </a:r>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SAVING MESSAGE!</a:t>
            </a:r>
            <a:endParaRPr lang="en-US" dirty="0"/>
          </a:p>
        </p:txBody>
      </p:sp>
      <p:pic>
        <p:nvPicPr>
          <p:cNvPr id="7170" name="Picture 2" descr="C:\Users\revdrespinosa\Downloads\The righteous will live by faith.jpg"/>
          <p:cNvPicPr>
            <a:picLocks noGrp="1" noChangeAspect="1" noChangeArrowheads="1"/>
          </p:cNvPicPr>
          <p:nvPr>
            <p:ph idx="1"/>
          </p:nvPr>
        </p:nvPicPr>
        <p:blipFill>
          <a:blip r:embed="rId2" cstate="print"/>
          <a:srcRect/>
          <a:stretch>
            <a:fillRect/>
          </a:stretch>
        </p:blipFill>
        <p:spPr bwMode="auto">
          <a:xfrm>
            <a:off x="1066800" y="2133600"/>
            <a:ext cx="7391400" cy="43433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Faith in Whom?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Old Testament word for the Savior to have faith in:</a:t>
            </a:r>
          </a:p>
          <a:p>
            <a:pPr>
              <a:buNone/>
            </a:pPr>
            <a:endParaRPr lang="en-US" dirty="0" smtClean="0"/>
          </a:p>
          <a:p>
            <a:pPr>
              <a:buNone/>
            </a:pPr>
            <a:r>
              <a:rPr lang="en-US" sz="3600" dirty="0" smtClean="0"/>
              <a:t>Messiah.</a:t>
            </a:r>
          </a:p>
          <a:p>
            <a:pPr>
              <a:buNone/>
            </a:pPr>
            <a:endParaRPr lang="en-US" sz="3600" dirty="0" smtClean="0"/>
          </a:p>
          <a:p>
            <a:r>
              <a:rPr lang="en-US" sz="2400" dirty="0" smtClean="0"/>
              <a:t>The New Testament word for the Savior to have faith in:</a:t>
            </a:r>
          </a:p>
          <a:p>
            <a:endParaRPr lang="en-US" sz="2400" dirty="0" smtClean="0"/>
          </a:p>
          <a:p>
            <a:pPr>
              <a:buNone/>
            </a:pPr>
            <a:r>
              <a:rPr lang="en-US" sz="3600" dirty="0" smtClean="0"/>
              <a:t>Christ.</a:t>
            </a:r>
          </a:p>
          <a:p>
            <a:pPr>
              <a:buNone/>
            </a:pPr>
            <a:r>
              <a:rPr lang="en-US" sz="3600" dirty="0" smtClean="0"/>
              <a:t>[both words = Anointed One/King]</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Testaments are clear!</a:t>
            </a:r>
            <a:endParaRPr lang="en-US" dirty="0"/>
          </a:p>
        </p:txBody>
      </p:sp>
      <p:pic>
        <p:nvPicPr>
          <p:cNvPr id="8194" name="Picture 2" descr="C:\Users\revdrespinosa\Downloads\Christ on the Cross Messiah Christ.jpg"/>
          <p:cNvPicPr>
            <a:picLocks noGrp="1" noChangeAspect="1" noChangeArrowheads="1"/>
          </p:cNvPicPr>
          <p:nvPr>
            <p:ph idx="1"/>
          </p:nvPr>
        </p:nvPicPr>
        <p:blipFill>
          <a:blip r:embed="rId2" cstate="print"/>
          <a:srcRect/>
          <a:stretch>
            <a:fillRect/>
          </a:stretch>
        </p:blipFill>
        <p:spPr bwMode="auto">
          <a:xfrm>
            <a:off x="1066801" y="1905000"/>
            <a:ext cx="6934200" cy="4953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a:t>
            </a:r>
            <a:endParaRPr lang="en-US" dirty="0"/>
          </a:p>
        </p:txBody>
      </p:sp>
      <p:sp>
        <p:nvSpPr>
          <p:cNvPr id="3" name="Content Placeholder 2"/>
          <p:cNvSpPr>
            <a:spLocks noGrp="1"/>
          </p:cNvSpPr>
          <p:nvPr>
            <p:ph sz="quarter" idx="1"/>
          </p:nvPr>
        </p:nvSpPr>
        <p:spPr/>
        <p:txBody>
          <a:bodyPr>
            <a:normAutofit fontScale="92500"/>
          </a:bodyPr>
          <a:lstStyle/>
          <a:p>
            <a:pPr marL="514350" indent="-514350">
              <a:buNone/>
            </a:pPr>
            <a:r>
              <a:rPr lang="en-US" dirty="0" smtClean="0"/>
              <a:t>1. In the Old Testament dispensation, people were saved in the Messiah </a:t>
            </a:r>
            <a:r>
              <a:rPr lang="en-US" b="1" i="1" dirty="0" smtClean="0"/>
              <a:t>who was to come in the future.</a:t>
            </a:r>
          </a:p>
          <a:p>
            <a:pPr marL="514350" indent="-514350">
              <a:buNone/>
            </a:pPr>
            <a:endParaRPr lang="en-US" b="1" i="1" dirty="0" smtClean="0"/>
          </a:p>
          <a:p>
            <a:pPr marL="514350" indent="-514350">
              <a:buNone/>
            </a:pPr>
            <a:r>
              <a:rPr lang="en-US" b="1" i="1" dirty="0" smtClean="0"/>
              <a:t>Time Orientation: Future fulfillment of God’s promises.</a:t>
            </a:r>
          </a:p>
          <a:p>
            <a:pPr marL="514350" indent="-514350">
              <a:buNone/>
            </a:pPr>
            <a:endParaRPr lang="en-US" b="1" i="1" dirty="0" smtClean="0"/>
          </a:p>
          <a:p>
            <a:pPr marL="514350" indent="-514350">
              <a:buNone/>
            </a:pPr>
            <a:r>
              <a:rPr lang="en-US" dirty="0" smtClean="0"/>
              <a:t>2. In the New Testament dispensation, people are saved in the Messiah </a:t>
            </a:r>
            <a:r>
              <a:rPr lang="en-US" b="1" i="1" dirty="0" smtClean="0"/>
              <a:t>who has come.</a:t>
            </a:r>
          </a:p>
          <a:p>
            <a:pPr marL="514350" indent="-514350">
              <a:buNone/>
            </a:pPr>
            <a:endParaRPr lang="en-US" b="1" i="1" dirty="0" smtClean="0"/>
          </a:p>
          <a:p>
            <a:pPr marL="514350" indent="-514350">
              <a:buNone/>
            </a:pPr>
            <a:r>
              <a:rPr lang="en-US" b="1" i="1" dirty="0" smtClean="0"/>
              <a:t>Time Orientation: Past &amp; Present fulfillment of God’s promises.</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God appears through the burning bush </a:t>
            </a:r>
            <a:r>
              <a:rPr lang="en-US" dirty="0" err="1" smtClean="0"/>
              <a:t>theophany</a:t>
            </a:r>
            <a:r>
              <a:rPr lang="en-US" dirty="0" smtClean="0"/>
              <a:t>.</a:t>
            </a:r>
          </a:p>
          <a:p>
            <a:endParaRPr lang="en-US" dirty="0" smtClean="0"/>
          </a:p>
          <a:p>
            <a:r>
              <a:rPr lang="en-US" dirty="0" smtClean="0"/>
              <a:t>And in what is recorded in Exodus 3, God reveals His Name to Moses.</a:t>
            </a:r>
          </a:p>
          <a:p>
            <a:endParaRPr lang="en-US" dirty="0" smtClean="0"/>
          </a:p>
          <a:p>
            <a:r>
              <a:rPr lang="en-US" dirty="0" smtClean="0"/>
              <a:t>It is “I Am who/that I Am”: </a:t>
            </a:r>
            <a:r>
              <a:rPr lang="en-US" b="1" i="1" dirty="0" smtClean="0"/>
              <a:t>“I Am” = of the root </a:t>
            </a:r>
            <a:r>
              <a:rPr lang="en-US" b="1" i="1" u="sng" dirty="0" err="1" smtClean="0"/>
              <a:t>hwh</a:t>
            </a:r>
            <a:r>
              <a:rPr lang="en-US" b="1" i="1" dirty="0" smtClean="0"/>
              <a:t> = “to be, become” and is the essential idea of </a:t>
            </a:r>
            <a:r>
              <a:rPr lang="en-US" b="1" i="1" u="sng" dirty="0" err="1" smtClean="0"/>
              <a:t>yhwh</a:t>
            </a:r>
            <a:r>
              <a:rPr lang="en-US" b="1" i="1" dirty="0" smtClean="0"/>
              <a:t>  translated as “Jehovah” or simply “Lord” in English translations. </a:t>
            </a:r>
            <a:endParaRPr lang="en-US" dirty="0"/>
          </a:p>
        </p:txBody>
      </p:sp>
      <p:sp>
        <p:nvSpPr>
          <p:cNvPr id="3" name="Title 2"/>
          <p:cNvSpPr>
            <a:spLocks noGrp="1"/>
          </p:cNvSpPr>
          <p:nvPr>
            <p:ph type="title"/>
          </p:nvPr>
        </p:nvSpPr>
        <p:spPr/>
        <p:txBody>
          <a:bodyPr>
            <a:normAutofit/>
          </a:bodyPr>
          <a:lstStyle/>
          <a:p>
            <a:r>
              <a:rPr lang="en-US" dirty="0" smtClean="0"/>
              <a:t>Jesus Has God’s Great Name!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It may carry the fundamental idea of the self-existence of God, and mean “I am the One who is.”</a:t>
            </a:r>
          </a:p>
          <a:p>
            <a:endParaRPr lang="en-US" dirty="0" smtClean="0"/>
          </a:p>
          <a:p>
            <a:r>
              <a:rPr lang="en-US" dirty="0" smtClean="0"/>
              <a:t>Or, it may contain the idea of causation and might be translated as “He who causes to be.”</a:t>
            </a:r>
          </a:p>
          <a:p>
            <a:endParaRPr lang="en-US" dirty="0" smtClean="0"/>
          </a:p>
          <a:p>
            <a:r>
              <a:rPr lang="en-US" dirty="0" smtClean="0"/>
              <a:t>The two views though are complementary: self-existence implies eternality and eternality implies causation in relation to everything else that has a beginning. </a:t>
            </a:r>
            <a:endParaRPr lang="en-US" dirty="0"/>
          </a:p>
        </p:txBody>
      </p:sp>
      <p:sp>
        <p:nvSpPr>
          <p:cNvPr id="3" name="Title 2"/>
          <p:cNvSpPr>
            <a:spLocks noGrp="1"/>
          </p:cNvSpPr>
          <p:nvPr>
            <p:ph type="title"/>
          </p:nvPr>
        </p:nvSpPr>
        <p:spPr/>
        <p:txBody>
          <a:bodyPr>
            <a:normAutofit/>
          </a:bodyPr>
          <a:lstStyle/>
          <a:p>
            <a:r>
              <a:rPr lang="en-US" dirty="0" smtClean="0"/>
              <a:t>The Name of God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the Great I AM!</a:t>
            </a:r>
            <a:endParaRPr lang="en-US" dirty="0"/>
          </a:p>
        </p:txBody>
      </p:sp>
      <p:pic>
        <p:nvPicPr>
          <p:cNvPr id="9218" name="Picture 2" descr="C:\Users\revdrespinosa\Downloads\Jesus the Great I Am Alpha and Omega.jpg"/>
          <p:cNvPicPr>
            <a:picLocks noGrp="1" noChangeAspect="1" noChangeArrowheads="1"/>
          </p:cNvPicPr>
          <p:nvPr>
            <p:ph idx="1"/>
          </p:nvPr>
        </p:nvPicPr>
        <p:blipFill>
          <a:blip r:embed="rId2" cstate="print"/>
          <a:srcRect/>
          <a:stretch>
            <a:fillRect/>
          </a:stretch>
        </p:blipFill>
        <p:spPr bwMode="auto">
          <a:xfrm>
            <a:off x="1524000" y="2133600"/>
            <a:ext cx="6019800" cy="4419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Verse 58: </a:t>
            </a:r>
            <a:r>
              <a:rPr lang="en-US" b="1" i="1" dirty="0" smtClean="0"/>
              <a:t>“’I tell you the truth,’ Jesus answered, ‘before Abraham was born, I am.’”</a:t>
            </a:r>
          </a:p>
          <a:p>
            <a:endParaRPr lang="en-US" b="1" i="1" dirty="0" smtClean="0"/>
          </a:p>
          <a:p>
            <a:r>
              <a:rPr lang="en-US" b="1" i="1" dirty="0" smtClean="0"/>
              <a:t>The implication is that Jesus was pre-existent to Abraham who was born 2000 years before Christ…that is, Christ is eternal.</a:t>
            </a:r>
          </a:p>
          <a:p>
            <a:endParaRPr lang="en-US" dirty="0"/>
          </a:p>
        </p:txBody>
      </p:sp>
      <p:sp>
        <p:nvSpPr>
          <p:cNvPr id="3" name="Title 2"/>
          <p:cNvSpPr>
            <a:spLocks noGrp="1"/>
          </p:cNvSpPr>
          <p:nvPr>
            <p:ph type="title"/>
          </p:nvPr>
        </p:nvSpPr>
        <p:spPr/>
        <p:txBody>
          <a:bodyPr/>
          <a:lstStyle/>
          <a:p>
            <a:r>
              <a:rPr lang="en-US" dirty="0" smtClean="0"/>
              <a:t>Jesus uses this Name in John 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Marcion</a:t>
            </a:r>
            <a:r>
              <a:rPr lang="en-US" dirty="0" smtClean="0"/>
              <a:t> the Heretic</a:t>
            </a:r>
            <a:endParaRPr lang="en-US" dirty="0"/>
          </a:p>
        </p:txBody>
      </p:sp>
      <p:pic>
        <p:nvPicPr>
          <p:cNvPr id="1026" name="Picture 2" descr="C:\Users\revdrespinosa\Downloads\Marcion to the Left in front of St. John.jpg"/>
          <p:cNvPicPr>
            <a:picLocks noGrp="1" noChangeAspect="1" noChangeArrowheads="1"/>
          </p:cNvPicPr>
          <p:nvPr>
            <p:ph idx="1"/>
          </p:nvPr>
        </p:nvPicPr>
        <p:blipFill>
          <a:blip r:embed="rId2" cstate="print"/>
          <a:srcRect/>
          <a:stretch>
            <a:fillRect/>
          </a:stretch>
        </p:blipFill>
        <p:spPr bwMode="auto">
          <a:xfrm>
            <a:off x="914400" y="1905000"/>
            <a:ext cx="7162800" cy="4800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was Jesus with the people of Israel in the O.T.?</a:t>
            </a:r>
            <a:endParaRPr lang="en-US" dirty="0"/>
          </a:p>
        </p:txBody>
      </p:sp>
      <p:sp>
        <p:nvSpPr>
          <p:cNvPr id="3" name="Content Placeholder 2"/>
          <p:cNvSpPr>
            <a:spLocks noGrp="1"/>
          </p:cNvSpPr>
          <p:nvPr>
            <p:ph idx="1"/>
          </p:nvPr>
        </p:nvSpPr>
        <p:spPr/>
        <p:txBody>
          <a:bodyPr/>
          <a:lstStyle/>
          <a:p>
            <a:r>
              <a:rPr lang="en-US" dirty="0" smtClean="0"/>
              <a:t>This is your big test question!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was!</a:t>
            </a:r>
            <a:endParaRPr lang="en-US" dirty="0"/>
          </a:p>
        </p:txBody>
      </p:sp>
      <p:sp>
        <p:nvSpPr>
          <p:cNvPr id="3" name="Content Placeholder 2"/>
          <p:cNvSpPr>
            <a:spLocks noGrp="1"/>
          </p:cNvSpPr>
          <p:nvPr>
            <p:ph idx="1"/>
          </p:nvPr>
        </p:nvSpPr>
        <p:spPr/>
        <p:txBody>
          <a:bodyPr/>
          <a:lstStyle/>
          <a:p>
            <a:pPr>
              <a:buNone/>
            </a:pPr>
            <a:r>
              <a:rPr lang="en-US" b="1" i="1" dirty="0" smtClean="0"/>
              <a:t>“For I want you to know, brothers, that our fathers were all under the cloud, and all passed through the sea, and all were baptized into Moses in the cloud and in the sea, and all ate the same spiritual food, and all drank the same spiritual drink. For they drank from the spiritual Rock that followed them, and the Rock was…” (1</a:t>
            </a:r>
            <a:r>
              <a:rPr lang="en-US" b="1" i="1" baseline="30000" dirty="0" smtClean="0"/>
              <a:t>st</a:t>
            </a:r>
            <a:r>
              <a:rPr lang="en-US" b="1" i="1" dirty="0" smtClean="0"/>
              <a:t> Corinthians 10:1-4)</a:t>
            </a:r>
            <a:endParaRPr lang="en-US"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next word?</a:t>
            </a:r>
            <a:endParaRPr lang="en-US" dirty="0"/>
          </a:p>
        </p:txBody>
      </p:sp>
      <p:sp>
        <p:nvSpPr>
          <p:cNvPr id="3" name="Content Placeholder 2"/>
          <p:cNvSpPr>
            <a:spLocks noGrp="1"/>
          </p:cNvSpPr>
          <p:nvPr>
            <p:ph idx="1"/>
          </p:nvPr>
        </p:nvSpPr>
        <p:spPr/>
        <p:txBody>
          <a:bodyPr/>
          <a:lstStyle/>
          <a:p>
            <a:r>
              <a:rPr lang="en-US" dirty="0" smtClean="0"/>
              <a:t>Next word, anyone, anyone?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Drumroll</a:t>
            </a:r>
            <a:r>
              <a:rPr lang="en-US" dirty="0" smtClean="0"/>
              <a:t>….</a:t>
            </a:r>
            <a:endParaRPr lang="en-US" dirty="0"/>
          </a:p>
        </p:txBody>
      </p:sp>
      <p:sp>
        <p:nvSpPr>
          <p:cNvPr id="3" name="Content Placeholder 2"/>
          <p:cNvSpPr>
            <a:spLocks noGrp="1"/>
          </p:cNvSpPr>
          <p:nvPr>
            <p:ph idx="1"/>
          </p:nvPr>
        </p:nvSpPr>
        <p:spPr/>
        <p:txBody>
          <a:bodyPr/>
          <a:lstStyle/>
          <a:p>
            <a:r>
              <a:rPr lang="en-US" dirty="0" smtClean="0"/>
              <a:t>Anyone, anyone?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Word…</a:t>
            </a:r>
            <a:endParaRPr lang="en-US" dirty="0"/>
          </a:p>
        </p:txBody>
      </p:sp>
      <p:sp>
        <p:nvSpPr>
          <p:cNvPr id="3" name="Content Placeholder 2"/>
          <p:cNvSpPr>
            <a:spLocks noGrp="1"/>
          </p:cNvSpPr>
          <p:nvPr>
            <p:ph idx="1"/>
          </p:nvPr>
        </p:nvSpPr>
        <p:spPr/>
        <p:txBody>
          <a:bodyPr>
            <a:normAutofit/>
          </a:bodyPr>
          <a:lstStyle/>
          <a:p>
            <a:r>
              <a:rPr lang="en-US" sz="4800" dirty="0" smtClean="0"/>
              <a:t>Christ!</a:t>
            </a:r>
            <a:endParaRPr lang="en-US" sz="4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last plague (the 10</a:t>
            </a:r>
            <a:r>
              <a:rPr lang="en-US" baseline="30000" dirty="0" smtClean="0"/>
              <a:t>th</a:t>
            </a:r>
            <a:r>
              <a:rPr lang="en-US" dirty="0" smtClean="0"/>
              <a:t> plague) in Egypt was God’s judgment of death striking down the first born male.</a:t>
            </a:r>
          </a:p>
          <a:p>
            <a:endParaRPr lang="en-US" dirty="0" smtClean="0"/>
          </a:p>
          <a:p>
            <a:r>
              <a:rPr lang="en-US" dirty="0" smtClean="0"/>
              <a:t>Here “atonement” is introduced.</a:t>
            </a:r>
          </a:p>
          <a:p>
            <a:endParaRPr lang="en-US" dirty="0" smtClean="0"/>
          </a:p>
          <a:p>
            <a:r>
              <a:rPr lang="en-US" dirty="0" smtClean="0"/>
              <a:t>The blood of clean lambs was applied to the sides and tops of the doorframes of the houses of the Israelites (Exodus 12:7).</a:t>
            </a:r>
            <a:endParaRPr lang="en-US" dirty="0"/>
          </a:p>
        </p:txBody>
      </p:sp>
      <p:sp>
        <p:nvSpPr>
          <p:cNvPr id="3" name="Title 2"/>
          <p:cNvSpPr>
            <a:spLocks noGrp="1"/>
          </p:cNvSpPr>
          <p:nvPr>
            <p:ph type="title"/>
          </p:nvPr>
        </p:nvSpPr>
        <p:spPr/>
        <p:txBody>
          <a:bodyPr>
            <a:normAutofit fontScale="90000"/>
          </a:bodyPr>
          <a:lstStyle/>
          <a:p>
            <a:r>
              <a:rPr lang="en-US" dirty="0" smtClean="0"/>
              <a:t>See the OT/NT connection via  </a:t>
            </a:r>
            <a:r>
              <a:rPr lang="en-US" dirty="0" smtClean="0"/>
              <a:t>ATONEMENT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God said, “The blood will be a sign for you on the houses where you are; and when I see the blood, I will pass over you.”</a:t>
            </a:r>
          </a:p>
          <a:p>
            <a:endParaRPr lang="en-US" dirty="0" smtClean="0"/>
          </a:p>
          <a:p>
            <a:r>
              <a:rPr lang="en-US" dirty="0" smtClean="0"/>
              <a:t>This “pass over” was God’s effective solution to the sin of the Israelites.</a:t>
            </a:r>
          </a:p>
          <a:p>
            <a:endParaRPr lang="en-US" dirty="0" smtClean="0"/>
          </a:p>
          <a:p>
            <a:r>
              <a:rPr lang="en-US" dirty="0" smtClean="0"/>
              <a:t>The blood was key.</a:t>
            </a:r>
            <a:endParaRPr lang="en-US" dirty="0"/>
          </a:p>
        </p:txBody>
      </p:sp>
      <p:sp>
        <p:nvSpPr>
          <p:cNvPr id="3" name="Title 2"/>
          <p:cNvSpPr>
            <a:spLocks noGrp="1"/>
          </p:cNvSpPr>
          <p:nvPr>
            <p:ph type="title"/>
          </p:nvPr>
        </p:nvSpPr>
        <p:spPr/>
        <p:txBody>
          <a:bodyPr/>
          <a:lstStyle/>
          <a:p>
            <a:r>
              <a:rPr lang="en-US" dirty="0" smtClean="0"/>
              <a:t>ATONEMENT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pic>
        <p:nvPicPr>
          <p:cNvPr id="10242" name="Picture 2" descr="C:\Users\revdrespinosa\Downloads\Passover on doorposts and lintels.jpg"/>
          <p:cNvPicPr>
            <a:picLocks noGrp="1" noChangeAspect="1" noChangeArrowheads="1"/>
          </p:cNvPicPr>
          <p:nvPr>
            <p:ph idx="1"/>
          </p:nvPr>
        </p:nvPicPr>
        <p:blipFill>
          <a:blip r:embed="rId2" cstate="print"/>
          <a:srcRect/>
          <a:stretch>
            <a:fillRect/>
          </a:stretch>
        </p:blipFill>
        <p:spPr bwMode="auto">
          <a:xfrm>
            <a:off x="990600" y="2057400"/>
            <a:ext cx="6934200" cy="4419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Atonement = “to be made one with” or “to cover.”</a:t>
            </a:r>
          </a:p>
          <a:p>
            <a:endParaRPr lang="en-US" dirty="0" smtClean="0"/>
          </a:p>
          <a:p>
            <a:r>
              <a:rPr lang="en-US" dirty="0" smtClean="0"/>
              <a:t>Scriptures teaches that LIFE is in blood (Leviticus 17:11).</a:t>
            </a:r>
          </a:p>
          <a:p>
            <a:endParaRPr lang="en-US" dirty="0" smtClean="0"/>
          </a:p>
          <a:p>
            <a:r>
              <a:rPr lang="en-US" dirty="0" smtClean="0"/>
              <a:t>So His people are made one with life or are covered with life.</a:t>
            </a:r>
          </a:p>
          <a:p>
            <a:endParaRPr lang="en-US" dirty="0" smtClean="0"/>
          </a:p>
          <a:p>
            <a:r>
              <a:rPr lang="en-US" dirty="0" smtClean="0"/>
              <a:t>Life covers their sin that brings death, so that their sin is no longer seen, ONLY LIFE.</a:t>
            </a:r>
            <a:endParaRPr lang="en-US" dirty="0"/>
          </a:p>
        </p:txBody>
      </p:sp>
      <p:sp>
        <p:nvSpPr>
          <p:cNvPr id="3" name="Title 2"/>
          <p:cNvSpPr>
            <a:spLocks noGrp="1"/>
          </p:cNvSpPr>
          <p:nvPr>
            <p:ph type="title"/>
          </p:nvPr>
        </p:nvSpPr>
        <p:spPr/>
        <p:txBody>
          <a:bodyPr/>
          <a:lstStyle/>
          <a:p>
            <a:r>
              <a:rPr lang="en-US" dirty="0" smtClean="0"/>
              <a:t>ATONEMENT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God who is LIFE is now one with those who are marked with or covered by LIFE (blood).</a:t>
            </a:r>
          </a:p>
          <a:p>
            <a:endParaRPr lang="en-US" dirty="0" smtClean="0"/>
          </a:p>
          <a:p>
            <a:r>
              <a:rPr lang="en-US" dirty="0" smtClean="0"/>
              <a:t>Now God is one with His people</a:t>
            </a:r>
          </a:p>
        </p:txBody>
      </p:sp>
      <p:sp>
        <p:nvSpPr>
          <p:cNvPr id="3" name="Title 2"/>
          <p:cNvSpPr>
            <a:spLocks noGrp="1"/>
          </p:cNvSpPr>
          <p:nvPr>
            <p:ph type="title"/>
          </p:nvPr>
        </p:nvSpPr>
        <p:spPr/>
        <p:txBody>
          <a:bodyPr/>
          <a:lstStyle/>
          <a:p>
            <a:r>
              <a:rPr lang="en-US" dirty="0" smtClean="0"/>
              <a:t>ATONEMENT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Because of his dichotomy</a:t>
            </a:r>
            <a:endParaRPr lang="en-US" dirty="0"/>
          </a:p>
        </p:txBody>
      </p:sp>
      <p:sp>
        <p:nvSpPr>
          <p:cNvPr id="3" name="Content Placeholder 2"/>
          <p:cNvSpPr>
            <a:spLocks noGrp="1"/>
          </p:cNvSpPr>
          <p:nvPr>
            <p:ph idx="1"/>
          </p:nvPr>
        </p:nvSpPr>
        <p:spPr/>
        <p:txBody>
          <a:bodyPr/>
          <a:lstStyle/>
          <a:p>
            <a:pPr marL="514350" indent="-514350">
              <a:buNone/>
            </a:pPr>
            <a:r>
              <a:rPr lang="en-US" dirty="0" smtClean="0"/>
              <a:t>1. The true, loving God of Paul and Luke.</a:t>
            </a:r>
          </a:p>
          <a:p>
            <a:pPr marL="514350" indent="-514350">
              <a:buAutoNum type="arabicPeriod"/>
            </a:pPr>
            <a:endParaRPr lang="en-US" dirty="0" smtClean="0"/>
          </a:p>
          <a:p>
            <a:pPr marL="514350" indent="-514350">
              <a:buAutoNum type="arabicPeriod"/>
            </a:pPr>
            <a:endParaRPr lang="en-US" dirty="0" smtClean="0"/>
          </a:p>
          <a:p>
            <a:pPr marL="514350" indent="-514350">
              <a:buNone/>
            </a:pPr>
            <a:r>
              <a:rPr lang="en-US" dirty="0" smtClean="0"/>
              <a:t>VS.</a:t>
            </a:r>
          </a:p>
          <a:p>
            <a:pPr marL="514350" indent="-514350">
              <a:buNone/>
            </a:pPr>
            <a:endParaRPr lang="en-US" dirty="0" smtClean="0"/>
          </a:p>
          <a:p>
            <a:pPr marL="514350" indent="-514350">
              <a:buNone/>
            </a:pPr>
            <a:endParaRPr lang="en-US" dirty="0" smtClean="0"/>
          </a:p>
          <a:p>
            <a:pPr marL="514350" indent="-514350">
              <a:buNone/>
            </a:pPr>
            <a:r>
              <a:rPr lang="en-US" dirty="0" smtClean="0"/>
              <a:t>2. The second, inferior god of legalism and wrath.</a:t>
            </a:r>
          </a:p>
          <a:p>
            <a:pPr marL="514350" indent="-514350">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Jesus is “the Lamb of God who takes away the sin of the world (John 1:29 &amp; 36).”</a:t>
            </a:r>
          </a:p>
          <a:p>
            <a:endParaRPr lang="en-US" dirty="0" smtClean="0"/>
          </a:p>
          <a:p>
            <a:r>
              <a:rPr lang="en-US" dirty="0" smtClean="0"/>
              <a:t>Passover lamb = Jesus is called our Passover Lamb (1</a:t>
            </a:r>
            <a:r>
              <a:rPr lang="en-US" baseline="30000" dirty="0" smtClean="0"/>
              <a:t>st</a:t>
            </a:r>
            <a:r>
              <a:rPr lang="en-US" dirty="0" smtClean="0"/>
              <a:t> Corinthians 5:7)!</a:t>
            </a:r>
          </a:p>
          <a:p>
            <a:endParaRPr lang="en-US" dirty="0" smtClean="0"/>
          </a:p>
          <a:p>
            <a:r>
              <a:rPr lang="en-US" dirty="0" smtClean="0"/>
              <a:t>He gives His BLOOD as the atoning sacrifice for our sins (1</a:t>
            </a:r>
            <a:r>
              <a:rPr lang="en-US" baseline="30000" dirty="0" smtClean="0"/>
              <a:t>st</a:t>
            </a:r>
            <a:r>
              <a:rPr lang="en-US" dirty="0" smtClean="0"/>
              <a:t> John 2:2).</a:t>
            </a:r>
          </a:p>
          <a:p>
            <a:endParaRPr lang="en-US" dirty="0" smtClean="0"/>
          </a:p>
          <a:p>
            <a:endParaRPr lang="en-US" dirty="0"/>
          </a:p>
        </p:txBody>
      </p:sp>
      <p:sp>
        <p:nvSpPr>
          <p:cNvPr id="3" name="Title 2"/>
          <p:cNvSpPr>
            <a:spLocks noGrp="1"/>
          </p:cNvSpPr>
          <p:nvPr>
            <p:ph type="title"/>
          </p:nvPr>
        </p:nvSpPr>
        <p:spPr/>
        <p:txBody>
          <a:bodyPr/>
          <a:lstStyle/>
          <a:p>
            <a:r>
              <a:rPr lang="en-US" dirty="0" smtClean="0"/>
              <a:t>It all pointed to Jesus!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Israelites were given a </a:t>
            </a:r>
            <a:r>
              <a:rPr lang="en-US" dirty="0" err="1" smtClean="0"/>
              <a:t>passover</a:t>
            </a:r>
            <a:r>
              <a:rPr lang="en-US" dirty="0" smtClean="0"/>
              <a:t> meal to commemorate God’s deliverance.</a:t>
            </a:r>
          </a:p>
          <a:p>
            <a:endParaRPr lang="en-US" dirty="0" smtClean="0"/>
          </a:p>
          <a:p>
            <a:r>
              <a:rPr lang="en-US" dirty="0" smtClean="0"/>
              <a:t>When Christ celebrated this, He took the 3</a:t>
            </a:r>
            <a:r>
              <a:rPr lang="en-US" baseline="30000" dirty="0" smtClean="0"/>
              <a:t>rd</a:t>
            </a:r>
            <a:r>
              <a:rPr lang="en-US" dirty="0" smtClean="0"/>
              <a:t> cup (the cup of redemption) and made it the basis for the Lord’s Supper.</a:t>
            </a:r>
          </a:p>
          <a:p>
            <a:endParaRPr lang="en-US" dirty="0" smtClean="0"/>
          </a:p>
          <a:p>
            <a:r>
              <a:rPr lang="en-US" dirty="0" smtClean="0"/>
              <a:t>He called it “my blood of the new covenant”…the blood of the Lamb is our life!</a:t>
            </a:r>
            <a:endParaRPr lang="en-US" dirty="0"/>
          </a:p>
        </p:txBody>
      </p:sp>
      <p:sp>
        <p:nvSpPr>
          <p:cNvPr id="3" name="Title 2"/>
          <p:cNvSpPr>
            <a:spLocks noGrp="1"/>
          </p:cNvSpPr>
          <p:nvPr>
            <p:ph type="title"/>
          </p:nvPr>
        </p:nvSpPr>
        <p:spPr/>
        <p:txBody>
          <a:bodyPr/>
          <a:lstStyle/>
          <a:p>
            <a:r>
              <a:rPr lang="en-US" dirty="0" smtClean="0"/>
              <a:t>Christ’s Supper and Passover</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Lamb of God/</a:t>
            </a:r>
            <a:r>
              <a:rPr lang="en-US" dirty="0" err="1" smtClean="0"/>
              <a:t>Agnus</a:t>
            </a:r>
            <a:r>
              <a:rPr lang="en-US" dirty="0" smtClean="0"/>
              <a:t> Dei</a:t>
            </a:r>
            <a:endParaRPr lang="en-US" dirty="0"/>
          </a:p>
        </p:txBody>
      </p:sp>
      <p:pic>
        <p:nvPicPr>
          <p:cNvPr id="11266" name="Picture 2" descr="C:\Users\revdrespinosa\Downloads\Lamb of God stained glass.jpg"/>
          <p:cNvPicPr>
            <a:picLocks noGrp="1" noChangeAspect="1" noChangeArrowheads="1"/>
          </p:cNvPicPr>
          <p:nvPr>
            <p:ph idx="1"/>
          </p:nvPr>
        </p:nvPicPr>
        <p:blipFill>
          <a:blip r:embed="rId2" cstate="print"/>
          <a:srcRect/>
          <a:stretch>
            <a:fillRect/>
          </a:stretch>
        </p:blipFill>
        <p:spPr bwMode="auto">
          <a:xfrm>
            <a:off x="1981200" y="2133600"/>
            <a:ext cx="4191000" cy="4343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1</a:t>
            </a:r>
            <a:r>
              <a:rPr lang="en-US" baseline="30000" dirty="0" smtClean="0"/>
              <a:t>st</a:t>
            </a:r>
            <a:r>
              <a:rPr lang="en-US" dirty="0" smtClean="0"/>
              <a:t> Corinthians 10:12 says that Israel was “baptized” into Moses. Christians are baptized into Christ (Romans 6).</a:t>
            </a:r>
          </a:p>
          <a:p>
            <a:endParaRPr lang="en-US" dirty="0" smtClean="0"/>
          </a:p>
          <a:p>
            <a:r>
              <a:rPr lang="en-US" dirty="0" smtClean="0"/>
              <a:t>Parallels:</a:t>
            </a:r>
          </a:p>
          <a:p>
            <a:pPr>
              <a:buNone/>
            </a:pPr>
            <a:endParaRPr lang="en-US" dirty="0" smtClean="0"/>
          </a:p>
          <a:p>
            <a:pPr>
              <a:buNone/>
            </a:pPr>
            <a:r>
              <a:rPr lang="en-US" dirty="0" smtClean="0"/>
              <a:t>Slavery—deliverance---Red Sea—wilderness------Promised Land</a:t>
            </a:r>
          </a:p>
          <a:p>
            <a:pPr>
              <a:buNone/>
            </a:pPr>
            <a:endParaRPr lang="en-US" dirty="0" smtClean="0"/>
          </a:p>
          <a:p>
            <a:pPr>
              <a:buNone/>
            </a:pPr>
            <a:r>
              <a:rPr lang="en-US" dirty="0" smtClean="0"/>
              <a:t>Sin------salvation----Baptism—earthly stay-----Heaven</a:t>
            </a:r>
            <a:endParaRPr lang="en-US" dirty="0"/>
          </a:p>
        </p:txBody>
      </p:sp>
      <p:sp>
        <p:nvSpPr>
          <p:cNvPr id="3" name="Title 2"/>
          <p:cNvSpPr>
            <a:spLocks noGrp="1"/>
          </p:cNvSpPr>
          <p:nvPr>
            <p:ph type="title"/>
          </p:nvPr>
        </p:nvSpPr>
        <p:spPr/>
        <p:txBody>
          <a:bodyPr>
            <a:normAutofit fontScale="90000"/>
          </a:bodyPr>
          <a:lstStyle/>
          <a:p>
            <a:r>
              <a:rPr lang="en-US" dirty="0" smtClean="0"/>
              <a:t>The Exodus also has Baptismal Implications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consider: Joshua </a:t>
            </a:r>
            <a:r>
              <a:rPr lang="en-US" dirty="0" smtClean="0"/>
              <a:t>and Jesus</a:t>
            </a:r>
            <a:endParaRPr lang="en-US" dirty="0"/>
          </a:p>
        </p:txBody>
      </p:sp>
      <p:sp>
        <p:nvSpPr>
          <p:cNvPr id="3" name="Content Placeholder 2"/>
          <p:cNvSpPr>
            <a:spLocks noGrp="1"/>
          </p:cNvSpPr>
          <p:nvPr>
            <p:ph idx="1"/>
          </p:nvPr>
        </p:nvSpPr>
        <p:spPr/>
        <p:txBody>
          <a:bodyPr/>
          <a:lstStyle/>
          <a:p>
            <a:r>
              <a:rPr lang="en-US" dirty="0" smtClean="0"/>
              <a:t>Means the same = “Savior”</a:t>
            </a:r>
          </a:p>
          <a:p>
            <a:r>
              <a:rPr lang="en-US" dirty="0" smtClean="0"/>
              <a:t>Parallels:</a:t>
            </a:r>
          </a:p>
          <a:p>
            <a:pPr>
              <a:buNone/>
            </a:pPr>
            <a:r>
              <a:rPr lang="en-US" dirty="0" smtClean="0"/>
              <a:t>Joshua--beyond Moses--leads Israel to rest</a:t>
            </a:r>
          </a:p>
          <a:p>
            <a:pPr>
              <a:buNone/>
            </a:pPr>
            <a:r>
              <a:rPr lang="en-US" dirty="0" smtClean="0"/>
              <a:t>Jesus--beyond Moses--leads “Israel” to rest</a:t>
            </a:r>
          </a:p>
          <a:p>
            <a:pPr>
              <a:buNone/>
            </a:pPr>
            <a:endParaRPr lang="en-US" dirty="0" smtClean="0"/>
          </a:p>
          <a:p>
            <a:pPr>
              <a:buNone/>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Judges Cycle</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Apostasy (sin)</a:t>
            </a:r>
          </a:p>
          <a:p>
            <a:pPr marL="514350" indent="-514350">
              <a:buAutoNum type="arabicPeriod"/>
            </a:pPr>
            <a:endParaRPr lang="en-US" dirty="0" smtClean="0"/>
          </a:p>
          <a:p>
            <a:pPr marL="514350" indent="-514350">
              <a:buAutoNum type="arabicPeriod"/>
            </a:pPr>
            <a:r>
              <a:rPr lang="en-US" dirty="0" smtClean="0"/>
              <a:t>Oppression (punishment)</a:t>
            </a:r>
          </a:p>
          <a:p>
            <a:pPr marL="514350" indent="-514350">
              <a:buAutoNum type="arabicPeriod"/>
            </a:pPr>
            <a:endParaRPr lang="en-US" dirty="0" smtClean="0"/>
          </a:p>
          <a:p>
            <a:pPr marL="514350" indent="-514350">
              <a:buAutoNum type="arabicPeriod"/>
            </a:pPr>
            <a:r>
              <a:rPr lang="en-US" dirty="0" smtClean="0"/>
              <a:t>Distress (repentance)</a:t>
            </a:r>
          </a:p>
          <a:p>
            <a:pPr marL="514350" indent="-514350">
              <a:buAutoNum type="arabicPeriod"/>
            </a:pPr>
            <a:endParaRPr lang="en-US" dirty="0" smtClean="0"/>
          </a:p>
          <a:p>
            <a:pPr marL="514350" indent="-514350">
              <a:buAutoNum type="arabicPeriod"/>
            </a:pPr>
            <a:r>
              <a:rPr lang="en-US" dirty="0" smtClean="0"/>
              <a:t>Deliverance</a:t>
            </a:r>
          </a:p>
          <a:p>
            <a:pPr marL="514350" indent="-514350">
              <a:buAutoNum type="arabicPeriod"/>
            </a:pPr>
            <a:endParaRPr lang="en-US" dirty="0" smtClean="0"/>
          </a:p>
          <a:p>
            <a:pPr marL="514350" indent="-514350">
              <a:buAutoNum type="arabicPeriod"/>
            </a:pPr>
            <a:r>
              <a:rPr lang="en-US" dirty="0" smtClean="0"/>
              <a:t>Peace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our cycle!</a:t>
            </a:r>
            <a:endParaRPr lang="en-US" dirty="0"/>
          </a:p>
        </p:txBody>
      </p:sp>
      <p:sp>
        <p:nvSpPr>
          <p:cNvPr id="3" name="Content Placeholder 2"/>
          <p:cNvSpPr>
            <a:spLocks noGrp="1"/>
          </p:cNvSpPr>
          <p:nvPr>
            <p:ph idx="1"/>
          </p:nvPr>
        </p:nvSpPr>
        <p:spPr/>
        <p:txBody>
          <a:bodyPr/>
          <a:lstStyle/>
          <a:p>
            <a:r>
              <a:rPr lang="en-US" dirty="0" smtClean="0"/>
              <a:t>The Christian life is like Israel’s life!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Unity between Old &amp; New Testaments</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buAutoNum type="arabicPeriod"/>
            </a:pPr>
            <a:r>
              <a:rPr lang="en-US" dirty="0" smtClean="0"/>
              <a:t>Messiah (O.T.) and Christ (N.T.).</a:t>
            </a:r>
          </a:p>
          <a:p>
            <a:pPr marL="514350" indent="-514350">
              <a:buAutoNum type="arabicPeriod"/>
            </a:pPr>
            <a:r>
              <a:rPr lang="en-US" dirty="0" smtClean="0"/>
              <a:t>The </a:t>
            </a:r>
            <a:r>
              <a:rPr lang="en-US" i="1" dirty="0" err="1" smtClean="0"/>
              <a:t>zerah</a:t>
            </a:r>
            <a:r>
              <a:rPr lang="en-US" i="1" dirty="0" smtClean="0"/>
              <a:t> </a:t>
            </a:r>
            <a:r>
              <a:rPr lang="en-US" dirty="0" smtClean="0"/>
              <a:t>line. The Old Testament royal line leads to Christ.</a:t>
            </a:r>
          </a:p>
          <a:p>
            <a:pPr marL="514350" indent="-514350">
              <a:buAutoNum type="arabicPeriod"/>
            </a:pPr>
            <a:r>
              <a:rPr lang="en-US" dirty="0" smtClean="0"/>
              <a:t>Justification by grace through faith.</a:t>
            </a:r>
          </a:p>
          <a:p>
            <a:pPr marL="514350" indent="-514350">
              <a:buAutoNum type="arabicPeriod"/>
            </a:pPr>
            <a:r>
              <a:rPr lang="en-US" dirty="0" smtClean="0"/>
              <a:t>Basis for salvation: atonement. The same in both testaments. Life is in the blood (Leviticus 17:11).</a:t>
            </a:r>
          </a:p>
          <a:p>
            <a:pPr marL="514350" indent="-514350">
              <a:buAutoNum type="arabicPeriod"/>
            </a:pPr>
            <a:r>
              <a:rPr lang="en-US" dirty="0" smtClean="0"/>
              <a:t>Law and Gospel in both Testaments.</a:t>
            </a:r>
          </a:p>
          <a:p>
            <a:pPr marL="514350" indent="-514350">
              <a:buAutoNum type="arabicPeriod"/>
            </a:pPr>
            <a:r>
              <a:rPr lang="en-US" dirty="0" smtClean="0"/>
              <a:t>Divine </a:t>
            </a:r>
            <a:r>
              <a:rPr lang="en-US" dirty="0" err="1" smtClean="0"/>
              <a:t>monergism</a:t>
            </a:r>
            <a:r>
              <a:rPr lang="en-US" dirty="0" smtClean="0"/>
              <a:t> in both Testaments.</a:t>
            </a:r>
          </a:p>
          <a:p>
            <a:pPr marL="514350" indent="-514350">
              <a:buAutoNum type="arabicPeriod"/>
            </a:pPr>
            <a:r>
              <a:rPr lang="en-US" dirty="0" smtClean="0"/>
              <a:t>Messianic prophecy (O.T.) and Messianic fulfillment (N.T.).</a:t>
            </a:r>
          </a:p>
          <a:p>
            <a:pPr marL="514350" indent="-514350">
              <a:buAutoNum type="arabicPeriod"/>
            </a:pPr>
            <a:r>
              <a:rPr lang="en-US" dirty="0" smtClean="0"/>
              <a:t>Also: Old </a:t>
            </a:r>
            <a:r>
              <a:rPr lang="en-US" dirty="0" smtClean="0"/>
              <a:t>Testament TYPE and New Testament ANTITYPE.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type is a foreshadowing of something to come called “antitype”</a:t>
            </a:r>
            <a:endParaRPr lang="en-US" dirty="0"/>
          </a:p>
        </p:txBody>
      </p:sp>
      <p:sp>
        <p:nvSpPr>
          <p:cNvPr id="3" name="Content Placeholder 2"/>
          <p:cNvSpPr>
            <a:spLocks noGrp="1"/>
          </p:cNvSpPr>
          <p:nvPr>
            <p:ph sz="quarter" idx="1"/>
          </p:nvPr>
        </p:nvSpPr>
        <p:spPr/>
        <p:txBody>
          <a:bodyPr/>
          <a:lstStyle/>
          <a:p>
            <a:r>
              <a:rPr lang="en-US" dirty="0" smtClean="0"/>
              <a:t>That which foreshadows something to come in the future is called the “type.”</a:t>
            </a:r>
          </a:p>
          <a:p>
            <a:endParaRPr lang="en-US" dirty="0" smtClean="0"/>
          </a:p>
          <a:p>
            <a:r>
              <a:rPr lang="en-US" dirty="0" smtClean="0"/>
              <a:t>That which is foreshadowed and is in the future which the type corresponds to is called the “antitype.”</a:t>
            </a:r>
          </a:p>
          <a:p>
            <a:endParaRPr lang="en-US" dirty="0" smtClean="0"/>
          </a:p>
          <a:p>
            <a:r>
              <a:rPr lang="en-US" dirty="0" smtClean="0"/>
              <a:t>In summary, Old Testament types foreshadow New Testament antitypes.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Adam (type) Being Raised By Christ the Second Adam (antitype)</a:t>
            </a:r>
            <a:endParaRPr lang="en-US" dirty="0"/>
          </a:p>
        </p:txBody>
      </p:sp>
      <p:pic>
        <p:nvPicPr>
          <p:cNvPr id="1026" name="Picture 2" descr="C:\Users\revdrespinosa\Downloads\Christ and Adam Resurrection.jpg"/>
          <p:cNvPicPr>
            <a:picLocks noGrp="1" noChangeAspect="1" noChangeArrowheads="1"/>
          </p:cNvPicPr>
          <p:nvPr>
            <p:ph sz="quarter" idx="1"/>
          </p:nvPr>
        </p:nvPicPr>
        <p:blipFill>
          <a:blip r:embed="rId2" cstate="print"/>
          <a:srcRect/>
          <a:stretch>
            <a:fillRect/>
          </a:stretch>
        </p:blipFill>
        <p:spPr bwMode="auto">
          <a:xfrm>
            <a:off x="1371600" y="1905000"/>
            <a:ext cx="6172200" cy="4419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basic problem persists today!</a:t>
            </a:r>
            <a:endParaRPr lang="en-US" dirty="0"/>
          </a:p>
        </p:txBody>
      </p:sp>
      <p:pic>
        <p:nvPicPr>
          <p:cNvPr id="2050" name="Picture 2" descr="C:\Users\revdrespinosa\Downloads\Law and Gospel.jpg"/>
          <p:cNvPicPr>
            <a:picLocks noGrp="1" noChangeAspect="1" noChangeArrowheads="1"/>
          </p:cNvPicPr>
          <p:nvPr>
            <p:ph idx="1"/>
          </p:nvPr>
        </p:nvPicPr>
        <p:blipFill>
          <a:blip r:embed="rId2" cstate="print"/>
          <a:srcRect/>
          <a:stretch>
            <a:fillRect/>
          </a:stretch>
        </p:blipFill>
        <p:spPr bwMode="auto">
          <a:xfrm>
            <a:off x="838200" y="1935163"/>
            <a:ext cx="7620000" cy="438943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our Sabbath Rest</a:t>
            </a:r>
            <a:endParaRPr lang="en-US" dirty="0"/>
          </a:p>
        </p:txBody>
      </p:sp>
      <p:pic>
        <p:nvPicPr>
          <p:cNvPr id="2050" name="Picture 2" descr="C:\Users\revdrespinosa\Downloads\Christ our Rest and Good Shepherd.jpg"/>
          <p:cNvPicPr>
            <a:picLocks noGrp="1" noChangeAspect="1" noChangeArrowheads="1"/>
          </p:cNvPicPr>
          <p:nvPr>
            <p:ph sz="quarter" idx="1"/>
          </p:nvPr>
        </p:nvPicPr>
        <p:blipFill>
          <a:blip r:embed="rId2" cstate="print"/>
          <a:srcRect/>
          <a:stretch>
            <a:fillRect/>
          </a:stretch>
        </p:blipFill>
        <p:spPr bwMode="auto">
          <a:xfrm>
            <a:off x="2286000" y="1905000"/>
            <a:ext cx="4572000" cy="4953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Transfiguration: Prophetic types to </a:t>
            </a:r>
            <a:r>
              <a:rPr lang="en-US" i="1" dirty="0" smtClean="0"/>
              <a:t>the </a:t>
            </a:r>
            <a:r>
              <a:rPr lang="en-US" dirty="0" smtClean="0"/>
              <a:t>Prophetic antitype</a:t>
            </a:r>
            <a:endParaRPr lang="en-US" dirty="0"/>
          </a:p>
        </p:txBody>
      </p:sp>
      <p:pic>
        <p:nvPicPr>
          <p:cNvPr id="3074" name="Picture 2" descr="C:\Users\revdrespinosa\Downloads\The Transfiguration.jpg"/>
          <p:cNvPicPr>
            <a:picLocks noGrp="1" noChangeAspect="1" noChangeArrowheads="1"/>
          </p:cNvPicPr>
          <p:nvPr>
            <p:ph sz="quarter" idx="1"/>
          </p:nvPr>
        </p:nvPicPr>
        <p:blipFill>
          <a:blip r:embed="rId2" cstate="print"/>
          <a:srcRect/>
          <a:stretch>
            <a:fillRect/>
          </a:stretch>
        </p:blipFill>
        <p:spPr bwMode="auto">
          <a:xfrm>
            <a:off x="1981200" y="1828800"/>
            <a:ext cx="5257799" cy="4419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from the Rock (Exodus 17)</a:t>
            </a:r>
            <a:endParaRPr lang="en-US" dirty="0"/>
          </a:p>
        </p:txBody>
      </p:sp>
      <p:pic>
        <p:nvPicPr>
          <p:cNvPr id="4098" name="Picture 2" descr="C:\Users\revdrespinosa\Downloads\Moses and Water from the Rock.jpg"/>
          <p:cNvPicPr>
            <a:picLocks noGrp="1" noChangeAspect="1" noChangeArrowheads="1"/>
          </p:cNvPicPr>
          <p:nvPr>
            <p:ph sz="quarter" idx="1"/>
          </p:nvPr>
        </p:nvPicPr>
        <p:blipFill>
          <a:blip r:embed="rId2" cstate="print"/>
          <a:srcRect/>
          <a:stretch>
            <a:fillRect/>
          </a:stretch>
        </p:blipFill>
        <p:spPr bwMode="auto">
          <a:xfrm>
            <a:off x="1600200" y="1752600"/>
            <a:ext cx="6172200" cy="44958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 gives Living Water (John 4)</a:t>
            </a:r>
            <a:endParaRPr lang="en-US" dirty="0"/>
          </a:p>
        </p:txBody>
      </p:sp>
      <p:pic>
        <p:nvPicPr>
          <p:cNvPr id="6146" name="Picture 2" descr="C:\Users\revdrespinosa\Downloads\Christ and the Samitan Woman.jpg"/>
          <p:cNvPicPr>
            <a:picLocks noGrp="1" noChangeAspect="1" noChangeArrowheads="1"/>
          </p:cNvPicPr>
          <p:nvPr>
            <p:ph sz="quarter" idx="1"/>
          </p:nvPr>
        </p:nvPicPr>
        <p:blipFill>
          <a:blip r:embed="rId2" cstate="print"/>
          <a:srcRect/>
          <a:stretch>
            <a:fillRect/>
          </a:stretch>
        </p:blipFill>
        <p:spPr bwMode="auto">
          <a:xfrm>
            <a:off x="1752600" y="1981200"/>
            <a:ext cx="5715000" cy="4495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Bronze Serpent &amp; Christ</a:t>
            </a:r>
            <a:endParaRPr lang="en-US" dirty="0"/>
          </a:p>
        </p:txBody>
      </p:sp>
      <p:pic>
        <p:nvPicPr>
          <p:cNvPr id="5122" name="Picture 2" descr="C:\Users\revdrespinosa\Downloads\Bronze Serpent.jpg"/>
          <p:cNvPicPr>
            <a:picLocks noGrp="1" noChangeAspect="1" noChangeArrowheads="1"/>
          </p:cNvPicPr>
          <p:nvPr>
            <p:ph sz="quarter" idx="1"/>
          </p:nvPr>
        </p:nvPicPr>
        <p:blipFill>
          <a:blip r:embed="rId2" cstate="print"/>
          <a:srcRect/>
          <a:stretch>
            <a:fillRect/>
          </a:stretch>
        </p:blipFill>
        <p:spPr bwMode="auto">
          <a:xfrm>
            <a:off x="2133600" y="2209800"/>
            <a:ext cx="5029200" cy="5105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was lifted up</a:t>
            </a:r>
            <a:endParaRPr lang="en-US" dirty="0"/>
          </a:p>
        </p:txBody>
      </p:sp>
      <p:pic>
        <p:nvPicPr>
          <p:cNvPr id="7170" name="Picture 2" descr="C:\Users\revdrespinosa\Downloads\Christ Lifted Up On The Cross.jpg"/>
          <p:cNvPicPr>
            <a:picLocks noGrp="1" noChangeAspect="1" noChangeArrowheads="1"/>
          </p:cNvPicPr>
          <p:nvPr>
            <p:ph sz="quarter" idx="1"/>
          </p:nvPr>
        </p:nvPicPr>
        <p:blipFill>
          <a:blip r:embed="rId2" cstate="print"/>
          <a:srcRect/>
          <a:stretch>
            <a:fillRect/>
          </a:stretch>
        </p:blipFill>
        <p:spPr bwMode="auto">
          <a:xfrm>
            <a:off x="2362200" y="1981200"/>
            <a:ext cx="4419600" cy="4876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Isaiah 53:</a:t>
            </a:r>
          </a:p>
          <a:p>
            <a:endParaRPr lang="en-US" dirty="0" smtClean="0"/>
          </a:p>
          <a:p>
            <a:pPr marL="514350" indent="-514350">
              <a:buAutoNum type="arabicPeriod"/>
            </a:pPr>
            <a:r>
              <a:rPr lang="en-US" dirty="0" smtClean="0"/>
              <a:t>Messiah is a real person.</a:t>
            </a:r>
          </a:p>
          <a:p>
            <a:pPr marL="514350" indent="-514350">
              <a:buAutoNum type="arabicPeriod"/>
            </a:pPr>
            <a:r>
              <a:rPr lang="en-US" dirty="0" smtClean="0"/>
              <a:t>He is an Innocent Sufferer (vss. 4, 5, 8, 9 &amp; 12).</a:t>
            </a:r>
          </a:p>
          <a:p>
            <a:pPr marL="514350" indent="-514350">
              <a:buAutoNum type="arabicPeriod"/>
            </a:pPr>
            <a:r>
              <a:rPr lang="en-US" dirty="0" smtClean="0"/>
              <a:t>He is a Voluntary Sufferer.</a:t>
            </a:r>
          </a:p>
          <a:p>
            <a:pPr marL="514350" indent="-514350">
              <a:buAutoNum type="arabicPeriod"/>
            </a:pPr>
            <a:r>
              <a:rPr lang="en-US" dirty="0" smtClean="0"/>
              <a:t>He is obedient, humble, and silent (v 7). </a:t>
            </a:r>
          </a:p>
          <a:p>
            <a:pPr marL="514350" indent="-514350">
              <a:buAutoNum type="arabicPeriod"/>
            </a:pPr>
            <a:r>
              <a:rPr lang="en-US" dirty="0" smtClean="0"/>
              <a:t>He suffers for the love He has for sinners (</a:t>
            </a:r>
            <a:r>
              <a:rPr lang="en-US" dirty="0" err="1" smtClean="0"/>
              <a:t>vss</a:t>
            </a:r>
            <a:r>
              <a:rPr lang="en-US" dirty="0" smtClean="0"/>
              <a:t> 4 &amp; 12).</a:t>
            </a:r>
          </a:p>
          <a:p>
            <a:pPr marL="514350" indent="-514350">
              <a:buAutoNum type="arabicPeriod"/>
            </a:pPr>
            <a:r>
              <a:rPr lang="en-US" dirty="0" smtClean="0"/>
              <a:t>He does God’s will completely (v 10).</a:t>
            </a:r>
          </a:p>
          <a:p>
            <a:pPr marL="514350" indent="-514350">
              <a:buAutoNum type="arabicPeriod"/>
            </a:pPr>
            <a:r>
              <a:rPr lang="en-US" dirty="0" smtClean="0"/>
              <a:t>His suffering is vicarious (</a:t>
            </a:r>
            <a:r>
              <a:rPr lang="en-US" dirty="0" err="1" smtClean="0"/>
              <a:t>vss</a:t>
            </a:r>
            <a:r>
              <a:rPr lang="en-US" dirty="0" smtClean="0"/>
              <a:t> 4, 5, 6, 8, 10, 11 &amp; 12).</a:t>
            </a:r>
          </a:p>
          <a:p>
            <a:pPr marL="514350" indent="-514350">
              <a:buAutoNum type="arabicPeriod"/>
            </a:pPr>
            <a:r>
              <a:rPr lang="en-US" dirty="0" smtClean="0"/>
              <a:t>His suffering is redemptive (vss. 5 &amp; 11).</a:t>
            </a:r>
          </a:p>
          <a:p>
            <a:pPr marL="514350" indent="-514350">
              <a:buAutoNum type="arabicPeriod"/>
            </a:pPr>
            <a:r>
              <a:rPr lang="en-US" dirty="0" smtClean="0"/>
              <a:t>His suffering leads to death (vss. 8 &amp; 10a).</a:t>
            </a:r>
          </a:p>
          <a:p>
            <a:pPr marL="514350" indent="-514350">
              <a:buAutoNum type="arabicPeriod"/>
            </a:pPr>
            <a:r>
              <a:rPr lang="en-US" dirty="0" smtClean="0"/>
              <a:t>Through His death, there is a way to resurrection (vss. 10b &amp; 11).</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Zechariah, one of the post-exilic prophets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His theme, “The Lord is coming to Zion with salvation (9:9)”</a:t>
            </a:r>
          </a:p>
          <a:p>
            <a:endParaRPr lang="en-US" dirty="0" smtClean="0"/>
          </a:p>
          <a:p>
            <a:r>
              <a:rPr lang="en-US" dirty="0" smtClean="0"/>
              <a:t>3:8-9 depicts the Messiah as both the saving “Branch” (v 8) and “stone” (v 9) and in verse 9 the Lord states that He will remove Israel’s sin in a single day = a foreshadowing of Christ’s atonement on the cross.</a:t>
            </a:r>
          </a:p>
          <a:p>
            <a:endParaRPr lang="en-US" dirty="0" smtClean="0"/>
          </a:p>
          <a:p>
            <a:r>
              <a:rPr lang="en-US" dirty="0" smtClean="0"/>
              <a:t>12:10 he predicts that Messiah will be “pierced”…the prophets end the Old Testament in anticipation of Christ.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will look on the One they have pierced</a:t>
            </a:r>
            <a:endParaRPr lang="en-US" dirty="0"/>
          </a:p>
        </p:txBody>
      </p:sp>
      <p:pic>
        <p:nvPicPr>
          <p:cNvPr id="8194" name="Picture 2" descr="C:\Users\revdrespinosa\Downloads\the one pierced.jpg"/>
          <p:cNvPicPr>
            <a:picLocks noGrp="1" noChangeAspect="1" noChangeArrowheads="1"/>
          </p:cNvPicPr>
          <p:nvPr>
            <p:ph sz="quarter" idx="1"/>
          </p:nvPr>
        </p:nvPicPr>
        <p:blipFill>
          <a:blip r:embed="rId2" cstate="print"/>
          <a:srcRect/>
          <a:stretch>
            <a:fillRect/>
          </a:stretch>
        </p:blipFill>
        <p:spPr bwMode="auto">
          <a:xfrm>
            <a:off x="1295400" y="1828800"/>
            <a:ext cx="6705600" cy="5029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false idea that: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 O.T. is all about fire and brimstone; just the LAW.</a:t>
            </a:r>
          </a:p>
          <a:p>
            <a:pPr marL="514350" indent="-514350">
              <a:buAutoNum type="arabicPeriod"/>
            </a:pPr>
            <a:endParaRPr lang="en-US" dirty="0" smtClean="0"/>
          </a:p>
          <a:p>
            <a:pPr marL="514350" indent="-514350">
              <a:buNone/>
            </a:pPr>
            <a:r>
              <a:rPr lang="en-US" dirty="0" smtClean="0"/>
              <a:t>Vs. </a:t>
            </a:r>
          </a:p>
          <a:p>
            <a:pPr marL="514350" indent="-514350">
              <a:buNone/>
            </a:pPr>
            <a:endParaRPr lang="en-US" dirty="0" smtClean="0"/>
          </a:p>
          <a:p>
            <a:pPr marL="514350" indent="-514350">
              <a:buNone/>
            </a:pPr>
            <a:endParaRPr lang="en-US" dirty="0" smtClean="0"/>
          </a:p>
          <a:p>
            <a:pPr marL="514350" indent="-514350">
              <a:buNone/>
            </a:pPr>
            <a:r>
              <a:rPr lang="en-US" dirty="0" smtClean="0"/>
              <a:t>2. The N.T. is all about our loving God, mercy, and grace; just the GOSPEL.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problematic, because…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This could lead a person to neglect the Old Testament. To say it doesn’t apply, doesn’t matter = is irrelevant! Wrong!</a:t>
            </a:r>
          </a:p>
          <a:p>
            <a:pPr marL="514350" indent="-514350">
              <a:buAutoNum type="arabicPeriod"/>
            </a:pPr>
            <a:r>
              <a:rPr lang="en-US" dirty="0" smtClean="0"/>
              <a:t>Or lead a person to believe that the Christian no longer has use of the Law! Wrong!</a:t>
            </a:r>
          </a:p>
          <a:p>
            <a:pPr marL="514350" indent="-514350">
              <a:buAutoNum type="arabicPeriod"/>
            </a:pPr>
            <a:r>
              <a:rPr lang="en-US" dirty="0" smtClean="0"/>
              <a:t>Or develop some of </a:t>
            </a:r>
            <a:r>
              <a:rPr lang="en-US" dirty="0" err="1" smtClean="0"/>
              <a:t>Marcion’s</a:t>
            </a:r>
            <a:r>
              <a:rPr lang="en-US" dirty="0" smtClean="0"/>
              <a:t> crazy idea’s that the O.T. represents a different god altogether! Wrong!</a:t>
            </a:r>
          </a:p>
          <a:p>
            <a:pPr marL="514350" indent="-514350">
              <a:buAutoNum type="arabicPeriod"/>
            </a:pPr>
            <a:endParaRPr lang="en-US" dirty="0" smtClean="0"/>
          </a:p>
          <a:p>
            <a:pPr marL="514350" indent="-514350">
              <a:buNone/>
            </a:pPr>
            <a:r>
              <a:rPr lang="en-US" dirty="0" smtClean="0"/>
              <a:t>Instead, the two testaments are UNIFIED and 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logic, this is a non-sequit</a:t>
            </a:r>
            <a:r>
              <a:rPr lang="en-US" dirty="0" smtClean="0"/>
              <a:t>u</a:t>
            </a:r>
            <a:r>
              <a:rPr lang="en-US" dirty="0" smtClean="0"/>
              <a:t>r and straw-man; very dangerous</a:t>
            </a:r>
            <a:endParaRPr lang="en-US" dirty="0"/>
          </a:p>
        </p:txBody>
      </p:sp>
      <p:pic>
        <p:nvPicPr>
          <p:cNvPr id="3074" name="Picture 2" descr="C:\Users\revdrespinosa\Downloads\love not hate.jpg"/>
          <p:cNvPicPr>
            <a:picLocks noGrp="1" noChangeAspect="1" noChangeArrowheads="1"/>
          </p:cNvPicPr>
          <p:nvPr>
            <p:ph idx="1"/>
          </p:nvPr>
        </p:nvPicPr>
        <p:blipFill>
          <a:blip r:embed="rId2" cstate="print"/>
          <a:srcRect/>
          <a:stretch>
            <a:fillRect/>
          </a:stretch>
        </p:blipFill>
        <p:spPr bwMode="auto">
          <a:xfrm>
            <a:off x="1066800" y="2286000"/>
            <a:ext cx="7010400" cy="4114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Primary verse misused to justify</a:t>
            </a:r>
            <a:endParaRPr lang="en-US" dirty="0"/>
          </a:p>
        </p:txBody>
      </p:sp>
      <p:sp>
        <p:nvSpPr>
          <p:cNvPr id="3" name="Content Placeholder 2"/>
          <p:cNvSpPr>
            <a:spLocks noGrp="1"/>
          </p:cNvSpPr>
          <p:nvPr>
            <p:ph idx="1"/>
          </p:nvPr>
        </p:nvSpPr>
        <p:spPr/>
        <p:txBody>
          <a:bodyPr/>
          <a:lstStyle/>
          <a:p>
            <a:r>
              <a:rPr lang="en-US" dirty="0" smtClean="0"/>
              <a:t>John 1:17:</a:t>
            </a:r>
          </a:p>
          <a:p>
            <a:endParaRPr lang="en-US" dirty="0" smtClean="0"/>
          </a:p>
          <a:p>
            <a:pPr>
              <a:buNone/>
            </a:pPr>
            <a:r>
              <a:rPr lang="en-US" sz="3200" dirty="0" smtClean="0"/>
              <a:t>“For the law was given through Moses; grace and truth came through Jesus Christ.”</a:t>
            </a:r>
          </a:p>
          <a:p>
            <a:pPr>
              <a:buNone/>
            </a:pPr>
            <a:endParaRPr lang="en-US" sz="3200" dirty="0" smtClean="0"/>
          </a:p>
          <a:p>
            <a:pPr>
              <a:buNone/>
            </a:pPr>
            <a:r>
              <a:rPr lang="en-US" sz="3200" dirty="0" smtClean="0"/>
              <a:t>But as TLSB states on page 1777: “A contrast of intensity rather than quality.”</a:t>
            </a:r>
            <a:endParaRPr lang="en-US"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TotalTime>
  <Words>2188</Words>
  <Application>Microsoft Office PowerPoint</Application>
  <PresentationFormat>On-screen Show (4:3)</PresentationFormat>
  <Paragraphs>234</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The Unity of the Old and New Testaments</vt:lpstr>
      <vt:lpstr>Marcion: Ancient Heretic</vt:lpstr>
      <vt:lpstr>Marcion the Heretic</vt:lpstr>
      <vt:lpstr>Because of his dichotomy</vt:lpstr>
      <vt:lpstr>This basic problem persists today!</vt:lpstr>
      <vt:lpstr>The false idea that:</vt:lpstr>
      <vt:lpstr>Highly problematic, because…</vt:lpstr>
      <vt:lpstr>In logic, this is a non-sequitur and straw-man; very dangerous</vt:lpstr>
      <vt:lpstr>Primary verse misused to justify</vt:lpstr>
      <vt:lpstr>Fact is the O.T. is the theological foundation for the N.T.</vt:lpstr>
      <vt:lpstr>How important are foundations? The O.T. is foundational for N.T.!</vt:lpstr>
      <vt:lpstr>The O.T. is also the basis for faith</vt:lpstr>
      <vt:lpstr>The O.T. predicted Christ!</vt:lpstr>
      <vt:lpstr>Not only that, but…</vt:lpstr>
      <vt:lpstr>What was Jesus quoting all the time?</vt:lpstr>
      <vt:lpstr>The Old Testament is also a lesson of God’s Law and Gospel</vt:lpstr>
      <vt:lpstr>SOMEONE READ…</vt:lpstr>
      <vt:lpstr>Jesus’ Witness to the O.T.</vt:lpstr>
      <vt:lpstr>Jesus’ Witness to the O.T.</vt:lpstr>
      <vt:lpstr>Salvation = the SAME!</vt:lpstr>
      <vt:lpstr>Different Time, but Same Salvation</vt:lpstr>
      <vt:lpstr>SAME SAVING MESSAGE!</vt:lpstr>
      <vt:lpstr>But Faith in Whom?</vt:lpstr>
      <vt:lpstr>Both Testaments are clear!</vt:lpstr>
      <vt:lpstr>Salvation</vt:lpstr>
      <vt:lpstr>Jesus Has God’s Great Name!</vt:lpstr>
      <vt:lpstr>The Name of God</vt:lpstr>
      <vt:lpstr>Jesus is the Great I AM!</vt:lpstr>
      <vt:lpstr>Jesus uses this Name in John 8</vt:lpstr>
      <vt:lpstr>So was Jesus with the people of Israel in the O.T.?</vt:lpstr>
      <vt:lpstr>He was!</vt:lpstr>
      <vt:lpstr>What is the next word?</vt:lpstr>
      <vt:lpstr>Drumroll….</vt:lpstr>
      <vt:lpstr>The Next Word…</vt:lpstr>
      <vt:lpstr>See the OT/NT connection via  ATONEMENT</vt:lpstr>
      <vt:lpstr>ATONEMENT</vt:lpstr>
      <vt:lpstr>WHY????</vt:lpstr>
      <vt:lpstr>ATONEMENT</vt:lpstr>
      <vt:lpstr>ATONEMENT</vt:lpstr>
      <vt:lpstr>It all pointed to Jesus!</vt:lpstr>
      <vt:lpstr>Christ’s Supper and Passover</vt:lpstr>
      <vt:lpstr>Lamb of God/Agnus Dei</vt:lpstr>
      <vt:lpstr>The Exodus also has Baptismal Implications</vt:lpstr>
      <vt:lpstr>Also consider: Joshua and Jesus</vt:lpstr>
      <vt:lpstr>The Judges Cycle</vt:lpstr>
      <vt:lpstr>That is our cycle!</vt:lpstr>
      <vt:lpstr>The Unity between Old &amp; New Testaments</vt:lpstr>
      <vt:lpstr>A type is a foreshadowing of something to come called “antitype”</vt:lpstr>
      <vt:lpstr>The First Adam (type) Being Raised By Christ the Second Adam (antitype)</vt:lpstr>
      <vt:lpstr>Christ our Sabbath Rest</vt:lpstr>
      <vt:lpstr>The Transfiguration: Prophetic types to the Prophetic antitype</vt:lpstr>
      <vt:lpstr>Water from the Rock (Exodus 17)</vt:lpstr>
      <vt:lpstr>Christ gives Living Water (John 4)</vt:lpstr>
      <vt:lpstr>The Bronze Serpent &amp; Christ</vt:lpstr>
      <vt:lpstr>Christ was lifted up</vt:lpstr>
      <vt:lpstr>Highlights</vt:lpstr>
      <vt:lpstr>Zechariah, one of the post-exilic prophets</vt:lpstr>
      <vt:lpstr>They will look on the One they have pierced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Unity of the Old and New Testaments</dc:title>
  <dc:creator>Rev. Dr. Alfonso O. Espinosa</dc:creator>
  <cp:lastModifiedBy>Rev. Dr. Alfonso O. Espinosa</cp:lastModifiedBy>
  <cp:revision>14</cp:revision>
  <dcterms:created xsi:type="dcterms:W3CDTF">2012-07-10T04:46:51Z</dcterms:created>
  <dcterms:modified xsi:type="dcterms:W3CDTF">2012-07-10T17:38:03Z</dcterms:modified>
</cp:coreProperties>
</file>