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1" r:id="rId13"/>
    <p:sldId id="272" r:id="rId14"/>
    <p:sldId id="273" r:id="rId15"/>
    <p:sldId id="270" r:id="rId16"/>
    <p:sldId id="274" r:id="rId17"/>
    <p:sldId id="275" r:id="rId18"/>
    <p:sldId id="276" r:id="rId19"/>
    <p:sldId id="277" r:id="rId20"/>
    <p:sldId id="278" r:id="rId21"/>
    <p:sldId id="279" r:id="rId22"/>
    <p:sldId id="280"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EA45F90-42D6-4CC8-8205-B935EB15A724}"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87338-7DA1-4B13-985D-945BE26124B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A45F90-42D6-4CC8-8205-B935EB15A724}"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87338-7DA1-4B13-985D-945BE26124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A45F90-42D6-4CC8-8205-B935EB15A724}" type="datetimeFigureOut">
              <a:rPr lang="en-US" smtClean="0"/>
              <a:pPr/>
              <a:t>7/11/2013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D487338-7DA1-4B13-985D-945BE26124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A45F90-42D6-4CC8-8205-B935EB15A724}"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87338-7DA1-4B13-985D-945BE26124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A45F90-42D6-4CC8-8205-B935EB15A724}"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87338-7DA1-4B13-985D-945BE26124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A45F90-42D6-4CC8-8205-B935EB15A724}" type="datetimeFigureOut">
              <a:rPr lang="en-US" smtClean="0"/>
              <a:pPr/>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87338-7DA1-4B13-985D-945BE26124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A45F90-42D6-4CC8-8205-B935EB15A724}" type="datetimeFigureOut">
              <a:rPr lang="en-US" smtClean="0"/>
              <a:pPr/>
              <a:t>7/11/2013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87338-7DA1-4B13-985D-945BE26124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A45F90-42D6-4CC8-8205-B935EB15A724}" type="datetimeFigureOut">
              <a:rPr lang="en-US" smtClean="0"/>
              <a:pPr/>
              <a:t>7/11/2013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87338-7DA1-4B13-985D-945BE26124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45F90-42D6-4CC8-8205-B935EB15A724}" type="datetimeFigureOut">
              <a:rPr lang="en-US" smtClean="0"/>
              <a:pPr/>
              <a:t>7/11/2013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87338-7DA1-4B13-985D-945BE26124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A45F90-42D6-4CC8-8205-B935EB15A724}" type="datetimeFigureOut">
              <a:rPr lang="en-US" smtClean="0"/>
              <a:pPr/>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87338-7DA1-4B13-985D-945BE26124B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EA45F90-42D6-4CC8-8205-B935EB15A724}" type="datetimeFigureOut">
              <a:rPr lang="en-US" smtClean="0"/>
              <a:pPr/>
              <a:t>7/11/2013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D487338-7DA1-4B13-985D-945BE26124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EA45F90-42D6-4CC8-8205-B935EB15A724}" type="datetimeFigureOut">
              <a:rPr lang="en-US" smtClean="0"/>
              <a:pPr/>
              <a:t>7/11/2013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D487338-7DA1-4B13-985D-945BE2612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37.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 Id="rId5" Type="http://schemas.openxmlformats.org/officeDocument/2006/relationships/image" Target="../media/image39.jpeg"/><Relationship Id="rId4" Type="http://schemas.openxmlformats.org/officeDocument/2006/relationships/image" Target="../media/image38.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the Christian Faith and Tae Kwon Do have in common</a:t>
            </a:r>
            <a:endParaRPr lang="en-US" dirty="0"/>
          </a:p>
        </p:txBody>
      </p:sp>
      <p:sp>
        <p:nvSpPr>
          <p:cNvPr id="3" name="Subtitle 2"/>
          <p:cNvSpPr>
            <a:spLocks noGrp="1"/>
          </p:cNvSpPr>
          <p:nvPr>
            <p:ph type="subTitle" idx="1"/>
          </p:nvPr>
        </p:nvSpPr>
        <p:spPr/>
        <p:txBody>
          <a:bodyPr/>
          <a:lstStyle/>
          <a:p>
            <a:r>
              <a:rPr lang="en-US" dirty="0" smtClean="0"/>
              <a:t>Higher Things 2013: From Above, Rev. Dr. Al Espinosa, Ph.D., senior pastor, Saint Paul’s Lutheran Church of Irvine (LC-MS)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be clear…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2. BOTH our justification and sanctification; both our passivity and activity are supplied through our Living Lord and Savior Jesus Christ!</a:t>
            </a:r>
          </a:p>
          <a:p>
            <a:pPr>
              <a:buNone/>
            </a:pPr>
            <a:endParaRPr lang="en-US" dirty="0" smtClean="0"/>
          </a:p>
          <a:p>
            <a:pPr>
              <a:buNone/>
            </a:pPr>
            <a:r>
              <a:rPr lang="en-US" dirty="0" smtClean="0"/>
              <a:t>Philippians 2:12-13:</a:t>
            </a:r>
          </a:p>
          <a:p>
            <a:pPr>
              <a:buNone/>
            </a:pPr>
            <a:r>
              <a:rPr lang="en-US" b="1" baseline="30000" dirty="0" smtClean="0"/>
              <a:t>12 </a:t>
            </a:r>
            <a:r>
              <a:rPr lang="en-US" dirty="0" smtClean="0"/>
              <a:t>Therefore, my beloved, as you have always obeyed, so now, not only as in my presence but much more in my absence, work out your own salvation with fear and trembling, </a:t>
            </a:r>
            <a:r>
              <a:rPr lang="en-US" b="1" baseline="30000" dirty="0" smtClean="0"/>
              <a:t>13 </a:t>
            </a:r>
            <a:r>
              <a:rPr lang="en-US" dirty="0" smtClean="0"/>
              <a:t>for it is God who works in you, both to will and to work for his good pleasure.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super clear…</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not about synergism (cooperating with God) as in God has done His part and now you must do yours. No! The Lord is responsible for BOTH your forgiveness AND your new life…God’s grace is the reason for both your forgiveness AND sanctification!</a:t>
            </a:r>
          </a:p>
          <a:p>
            <a:endParaRPr lang="en-US" dirty="0" smtClean="0"/>
          </a:p>
          <a:p>
            <a:r>
              <a:rPr lang="en-US" dirty="0" smtClean="0"/>
              <a:t>We confess “grace alone” also known as “divine </a:t>
            </a:r>
            <a:r>
              <a:rPr lang="en-US" dirty="0" err="1" smtClean="0"/>
              <a:t>monergism</a:t>
            </a:r>
            <a:r>
              <a:rPr lang="en-US" dirty="0" smtClean="0"/>
              <a:t>” = by God’s power ALONE!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Who’s Being Active? Who’s Being Passive?</a:t>
            </a:r>
            <a:endParaRPr lang="en-US" dirty="0"/>
          </a:p>
        </p:txBody>
      </p:sp>
      <p:pic>
        <p:nvPicPr>
          <p:cNvPr id="7170" name="Picture 2" descr="C:\Users\revdrespinosa\Downloads\passive and active dogs.jpg"/>
          <p:cNvPicPr>
            <a:picLocks noGrp="1" noChangeAspect="1" noChangeArrowheads="1"/>
          </p:cNvPicPr>
          <p:nvPr>
            <p:ph idx="1"/>
          </p:nvPr>
        </p:nvPicPr>
        <p:blipFill>
          <a:blip r:embed="rId2" cstate="print"/>
          <a:srcRect/>
          <a:stretch>
            <a:fillRect/>
          </a:stretch>
        </p:blipFill>
        <p:spPr bwMode="auto">
          <a:xfrm>
            <a:off x="1447800" y="2209800"/>
            <a:ext cx="6019800" cy="396239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PASSIVE as a Christian!</a:t>
            </a:r>
            <a:endParaRPr lang="en-US" dirty="0"/>
          </a:p>
        </p:txBody>
      </p:sp>
      <p:pic>
        <p:nvPicPr>
          <p:cNvPr id="8194" name="Picture 2" descr="C:\Users\revdrespinosa\Downloads\baptism.jpg"/>
          <p:cNvPicPr>
            <a:picLocks noGrp="1" noChangeAspect="1" noChangeArrowheads="1"/>
          </p:cNvPicPr>
          <p:nvPr>
            <p:ph idx="1"/>
          </p:nvPr>
        </p:nvPicPr>
        <p:blipFill>
          <a:blip r:embed="rId2" cstate="print"/>
          <a:srcRect/>
          <a:stretch>
            <a:fillRect/>
          </a:stretch>
        </p:blipFill>
        <p:spPr bwMode="auto">
          <a:xfrm>
            <a:off x="762000" y="1905000"/>
            <a:ext cx="3200400" cy="2438400"/>
          </a:xfrm>
          <a:prstGeom prst="rect">
            <a:avLst/>
          </a:prstGeom>
          <a:noFill/>
        </p:spPr>
      </p:pic>
      <p:pic>
        <p:nvPicPr>
          <p:cNvPr id="8195" name="Picture 3" descr="C:\Users\revdrespinosa\Downloads\preaching Christ.jpg"/>
          <p:cNvPicPr>
            <a:picLocks noChangeAspect="1" noChangeArrowheads="1"/>
          </p:cNvPicPr>
          <p:nvPr/>
        </p:nvPicPr>
        <p:blipFill>
          <a:blip r:embed="rId3" cstate="print"/>
          <a:srcRect/>
          <a:stretch>
            <a:fillRect/>
          </a:stretch>
        </p:blipFill>
        <p:spPr bwMode="auto">
          <a:xfrm>
            <a:off x="1371600" y="4572000"/>
            <a:ext cx="6629400" cy="2286000"/>
          </a:xfrm>
          <a:prstGeom prst="rect">
            <a:avLst/>
          </a:prstGeom>
          <a:noFill/>
        </p:spPr>
      </p:pic>
      <p:pic>
        <p:nvPicPr>
          <p:cNvPr id="8196" name="Picture 4" descr="C:\Users\revdrespinosa\Downloads\communion passive.jpg"/>
          <p:cNvPicPr>
            <a:picLocks noChangeAspect="1" noChangeArrowheads="1"/>
          </p:cNvPicPr>
          <p:nvPr/>
        </p:nvPicPr>
        <p:blipFill>
          <a:blip r:embed="rId4" cstate="print"/>
          <a:srcRect/>
          <a:stretch>
            <a:fillRect/>
          </a:stretch>
        </p:blipFill>
        <p:spPr bwMode="auto">
          <a:xfrm>
            <a:off x="5181600" y="1752600"/>
            <a:ext cx="3124200" cy="2590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you are ACTIVE Christian!</a:t>
            </a:r>
            <a:endParaRPr lang="en-US" dirty="0"/>
          </a:p>
        </p:txBody>
      </p:sp>
      <p:pic>
        <p:nvPicPr>
          <p:cNvPr id="9218" name="Picture 2" descr="C:\Users\revdrespinosa\Downloads\Matthew 25 35.jpg"/>
          <p:cNvPicPr>
            <a:picLocks noGrp="1" noChangeAspect="1" noChangeArrowheads="1"/>
          </p:cNvPicPr>
          <p:nvPr>
            <p:ph idx="1"/>
          </p:nvPr>
        </p:nvPicPr>
        <p:blipFill>
          <a:blip r:embed="rId2" cstate="print"/>
          <a:srcRect/>
          <a:stretch>
            <a:fillRect/>
          </a:stretch>
        </p:blipFill>
        <p:spPr bwMode="auto">
          <a:xfrm>
            <a:off x="304800" y="2057400"/>
            <a:ext cx="3962400" cy="4114800"/>
          </a:xfrm>
          <a:prstGeom prst="rect">
            <a:avLst/>
          </a:prstGeom>
          <a:noFill/>
        </p:spPr>
      </p:pic>
      <p:pic>
        <p:nvPicPr>
          <p:cNvPr id="2050" name="Picture 2" descr="C:\Users\revdrespinosa\Downloads\you gave me something to eat.jpg"/>
          <p:cNvPicPr>
            <a:picLocks noChangeAspect="1" noChangeArrowheads="1"/>
          </p:cNvPicPr>
          <p:nvPr/>
        </p:nvPicPr>
        <p:blipFill>
          <a:blip r:embed="rId3" cstate="print"/>
          <a:srcRect/>
          <a:stretch>
            <a:fillRect/>
          </a:stretch>
        </p:blipFill>
        <p:spPr bwMode="auto">
          <a:xfrm>
            <a:off x="4495800" y="2514600"/>
            <a:ext cx="4343400" cy="2971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you experience in God’s grace includes being ACTIVE in…</a:t>
            </a:r>
            <a:endParaRPr lang="en-US" dirty="0"/>
          </a:p>
        </p:txBody>
      </p:sp>
      <p:sp>
        <p:nvSpPr>
          <p:cNvPr id="3" name="Content Placeholder 2"/>
          <p:cNvSpPr>
            <a:spLocks noGrp="1"/>
          </p:cNvSpPr>
          <p:nvPr>
            <p:ph idx="1"/>
          </p:nvPr>
        </p:nvSpPr>
        <p:spPr/>
        <p:txBody>
          <a:bodyPr/>
          <a:lstStyle/>
          <a:p>
            <a:r>
              <a:rPr lang="en-US" dirty="0" smtClean="0"/>
              <a:t>Worship</a:t>
            </a:r>
          </a:p>
          <a:p>
            <a:endParaRPr lang="en-US" dirty="0" smtClean="0"/>
          </a:p>
          <a:p>
            <a:r>
              <a:rPr lang="en-US" dirty="0" smtClean="0"/>
              <a:t>Prayer</a:t>
            </a:r>
          </a:p>
          <a:p>
            <a:endParaRPr lang="en-US" dirty="0" smtClean="0"/>
          </a:p>
          <a:p>
            <a:r>
              <a:rPr lang="en-US" dirty="0" smtClean="0"/>
              <a:t>Service</a:t>
            </a:r>
          </a:p>
          <a:p>
            <a:endParaRPr lang="en-US" dirty="0" smtClean="0"/>
          </a:p>
          <a:p>
            <a:r>
              <a:rPr lang="en-US" dirty="0" smtClean="0"/>
              <a:t>Witness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 </a:t>
            </a:r>
            <a:r>
              <a:rPr lang="en-US" dirty="0" smtClean="0"/>
              <a:t>Enemy Tries to Stop You:</a:t>
            </a:r>
            <a:endParaRPr lang="en-US" dirty="0"/>
          </a:p>
        </p:txBody>
      </p:sp>
      <p:sp>
        <p:nvSpPr>
          <p:cNvPr id="3" name="Content Placeholder 2"/>
          <p:cNvSpPr>
            <a:spLocks noGrp="1"/>
          </p:cNvSpPr>
          <p:nvPr>
            <p:ph idx="1"/>
          </p:nvPr>
        </p:nvSpPr>
        <p:spPr/>
        <p:txBody>
          <a:bodyPr/>
          <a:lstStyle/>
          <a:p>
            <a:pPr marL="633222" indent="-514350">
              <a:buAutoNum type="arabicPeriod"/>
            </a:pPr>
            <a:r>
              <a:rPr lang="en-US" dirty="0" smtClean="0"/>
              <a:t>In regards to your salvation by trying to take your eyes off of Jesus so that you might doubt the forgiveness of sins.</a:t>
            </a:r>
          </a:p>
          <a:p>
            <a:pPr marL="633222" indent="-514350">
              <a:buAutoNum type="arabicPeriod"/>
            </a:pPr>
            <a:endParaRPr lang="en-US" dirty="0" smtClean="0"/>
          </a:p>
          <a:p>
            <a:pPr marL="633222" indent="-514350">
              <a:buAutoNum type="arabicPeriod"/>
            </a:pPr>
            <a:r>
              <a:rPr lang="en-US" dirty="0" smtClean="0"/>
              <a:t>But ALSO in regards to your new life to render you ineffective and to stop you from living out your faith!</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Welcome to the fight!</a:t>
            </a:r>
            <a:endParaRPr lang="en-US" dirty="0"/>
          </a:p>
        </p:txBody>
      </p:sp>
      <p:sp>
        <p:nvSpPr>
          <p:cNvPr id="3" name="Content Placeholder 2"/>
          <p:cNvSpPr>
            <a:spLocks noGrp="1"/>
          </p:cNvSpPr>
          <p:nvPr>
            <p:ph idx="1"/>
          </p:nvPr>
        </p:nvSpPr>
        <p:spPr/>
        <p:txBody>
          <a:bodyPr/>
          <a:lstStyle/>
          <a:p>
            <a:r>
              <a:rPr lang="en-US" dirty="0" smtClean="0"/>
              <a:t>Saint Paul once described the faith this way: </a:t>
            </a:r>
            <a:r>
              <a:rPr lang="en-US" b="1" i="1" dirty="0" smtClean="0"/>
              <a:t>“fight the good fight of faith</a:t>
            </a:r>
            <a:r>
              <a:rPr lang="en-US" dirty="0" smtClean="0"/>
              <a:t>” 1</a:t>
            </a:r>
            <a:r>
              <a:rPr lang="en-US" baseline="30000" dirty="0" smtClean="0"/>
              <a:t>st</a:t>
            </a:r>
            <a:r>
              <a:rPr lang="en-US" dirty="0" smtClean="0"/>
              <a:t> Tim 6:12</a:t>
            </a:r>
            <a:endParaRPr lang="en-US" dirty="0"/>
          </a:p>
        </p:txBody>
      </p:sp>
      <p:pic>
        <p:nvPicPr>
          <p:cNvPr id="10243" name="Picture 3" descr="C:\Users\revdrespinosa\Downloads\Lopez Tae Kwon Do Battle.jpg"/>
          <p:cNvPicPr>
            <a:picLocks noChangeAspect="1" noChangeArrowheads="1"/>
          </p:cNvPicPr>
          <p:nvPr/>
        </p:nvPicPr>
        <p:blipFill>
          <a:blip r:embed="rId2" cstate="print"/>
          <a:srcRect/>
          <a:stretch>
            <a:fillRect/>
          </a:stretch>
        </p:blipFill>
        <p:spPr bwMode="auto">
          <a:xfrm>
            <a:off x="1752600" y="3200400"/>
            <a:ext cx="5715000" cy="3276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really have an adversary?</a:t>
            </a:r>
            <a:br>
              <a:rPr lang="en-US" dirty="0" smtClean="0"/>
            </a:br>
            <a:r>
              <a:rPr lang="en-US" dirty="0" smtClean="0"/>
              <a:t>Yes! 1 Peter 5:8</a:t>
            </a:r>
            <a:endParaRPr lang="en-US" dirty="0"/>
          </a:p>
        </p:txBody>
      </p:sp>
      <p:pic>
        <p:nvPicPr>
          <p:cNvPr id="11266" name="Picture 2" descr="C:\Users\revdrespinosa\Downloads\adversary 1 peter 5 8.jpg"/>
          <p:cNvPicPr>
            <a:picLocks noGrp="1" noChangeAspect="1" noChangeArrowheads="1"/>
          </p:cNvPicPr>
          <p:nvPr>
            <p:ph idx="1"/>
          </p:nvPr>
        </p:nvPicPr>
        <p:blipFill>
          <a:blip r:embed="rId2" cstate="print"/>
          <a:srcRect/>
          <a:stretch>
            <a:fillRect/>
          </a:stretch>
        </p:blipFill>
        <p:spPr bwMode="auto">
          <a:xfrm>
            <a:off x="2286000" y="2438400"/>
            <a:ext cx="4495800" cy="2514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Didn’t Jesus defeat him?</a:t>
            </a:r>
            <a:endParaRPr lang="en-US" dirty="0"/>
          </a:p>
        </p:txBody>
      </p:sp>
      <p:sp>
        <p:nvSpPr>
          <p:cNvPr id="3" name="Content Placeholder 2"/>
          <p:cNvSpPr>
            <a:spLocks noGrp="1"/>
          </p:cNvSpPr>
          <p:nvPr>
            <p:ph idx="1"/>
          </p:nvPr>
        </p:nvSpPr>
        <p:spPr/>
        <p:txBody>
          <a:bodyPr/>
          <a:lstStyle/>
          <a:p>
            <a:r>
              <a:rPr lang="en-US" dirty="0" smtClean="0"/>
              <a:t>Yes as in the fulfillment of Genesis 3:15…executing the decisive blow to win the war and our salvation!</a:t>
            </a:r>
          </a:p>
          <a:p>
            <a:endParaRPr lang="en-US" dirty="0" smtClean="0"/>
          </a:p>
          <a:p>
            <a:r>
              <a:rPr lang="en-US" dirty="0" smtClean="0"/>
              <a:t>Now the evil one is defeated and Revelation 20 describes his defeat as “being bound.”</a:t>
            </a:r>
          </a:p>
          <a:p>
            <a:endParaRPr lang="en-US" dirty="0" smtClean="0"/>
          </a:p>
          <a:p>
            <a:r>
              <a:rPr lang="en-US" dirty="0" smtClean="0"/>
              <a:t>Think of a junk-yard dog chained to a post.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Breakaway Sectional Description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the Christian faith and Tae Kwon Do have in common: In Tae Kwon Do (Korean martial arts) we learn both defensive and offensive techniques. The Christian faith also has defensive protections and offensive weapons against the evil one called "the full armor of God" (Eph. 6). What in the world are these and how are they used? Finally, Tae Kwon Do teaches "forms," and then equips for "sparring." The Christian faith has its "forms" as well in both corporate worship and spiritual discipline, but then we go out into the world to "spar" both in our service and witness!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enemies goal is to get you into his perimeter while he is bound.</a:t>
            </a:r>
            <a:endParaRPr lang="en-US" dirty="0"/>
          </a:p>
        </p:txBody>
      </p:sp>
      <p:pic>
        <p:nvPicPr>
          <p:cNvPr id="12290" name="Picture 2" descr="C:\Users\revdrespinosa\Downloads\killer dog chained.jpg"/>
          <p:cNvPicPr>
            <a:picLocks noGrp="1" noChangeAspect="1" noChangeArrowheads="1"/>
          </p:cNvPicPr>
          <p:nvPr>
            <p:ph idx="1"/>
          </p:nvPr>
        </p:nvPicPr>
        <p:blipFill>
          <a:blip r:embed="rId2" cstate="print"/>
          <a:srcRect/>
          <a:stretch>
            <a:fillRect/>
          </a:stretch>
        </p:blipFill>
        <p:spPr bwMode="auto">
          <a:xfrm>
            <a:off x="2286000" y="2133600"/>
            <a:ext cx="4419600" cy="42672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Saint Paul teaches us about our defensive and offensive weapons</a:t>
            </a:r>
            <a:endParaRPr lang="en-US" dirty="0"/>
          </a:p>
        </p:txBody>
      </p:sp>
      <p:pic>
        <p:nvPicPr>
          <p:cNvPr id="13314" name="Picture 2" descr="C:\Users\revdrespinosa\Downloads\armor of God.jpg"/>
          <p:cNvPicPr>
            <a:picLocks noGrp="1" noChangeAspect="1" noChangeArrowheads="1"/>
          </p:cNvPicPr>
          <p:nvPr>
            <p:ph idx="1"/>
          </p:nvPr>
        </p:nvPicPr>
        <p:blipFill>
          <a:blip r:embed="rId2" cstate="print"/>
          <a:srcRect/>
          <a:stretch>
            <a:fillRect/>
          </a:stretch>
        </p:blipFill>
        <p:spPr bwMode="auto">
          <a:xfrm>
            <a:off x="1600200" y="1981200"/>
            <a:ext cx="5715000" cy="4191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DEFENSE</a:t>
            </a:r>
            <a:endParaRPr lang="en-US" dirty="0"/>
          </a:p>
        </p:txBody>
      </p:sp>
      <p:pic>
        <p:nvPicPr>
          <p:cNvPr id="14338" name="Picture 2" descr="C:\Users\revdrespinosa\Downloads\block.jpg"/>
          <p:cNvPicPr>
            <a:picLocks noGrp="1" noChangeAspect="1" noChangeArrowheads="1"/>
          </p:cNvPicPr>
          <p:nvPr>
            <p:ph idx="1"/>
          </p:nvPr>
        </p:nvPicPr>
        <p:blipFill>
          <a:blip r:embed="rId2" cstate="print"/>
          <a:srcRect/>
          <a:stretch>
            <a:fillRect/>
          </a:stretch>
        </p:blipFill>
        <p:spPr bwMode="auto">
          <a:xfrm>
            <a:off x="1066800" y="1828800"/>
            <a:ext cx="2466975" cy="1847850"/>
          </a:xfrm>
          <a:prstGeom prst="rect">
            <a:avLst/>
          </a:prstGeom>
          <a:noFill/>
        </p:spPr>
      </p:pic>
      <p:pic>
        <p:nvPicPr>
          <p:cNvPr id="14339" name="Picture 3" descr="C:\Users\revdrespinosa\Downloads\belt of truth.jpg"/>
          <p:cNvPicPr>
            <a:picLocks noChangeAspect="1" noChangeArrowheads="1"/>
          </p:cNvPicPr>
          <p:nvPr/>
        </p:nvPicPr>
        <p:blipFill>
          <a:blip r:embed="rId3" cstate="print"/>
          <a:srcRect/>
          <a:stretch>
            <a:fillRect/>
          </a:stretch>
        </p:blipFill>
        <p:spPr bwMode="auto">
          <a:xfrm>
            <a:off x="4038600" y="3733800"/>
            <a:ext cx="3400425" cy="24384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Belt </a:t>
            </a:r>
            <a:r>
              <a:rPr lang="en-US" dirty="0" smtClean="0"/>
              <a:t>of truth </a:t>
            </a:r>
            <a:r>
              <a:rPr lang="en-US" dirty="0" smtClean="0"/>
              <a:t>represents…</a:t>
            </a:r>
            <a:endParaRPr lang="en-US" dirty="0"/>
          </a:p>
        </p:txBody>
      </p:sp>
      <p:sp>
        <p:nvSpPr>
          <p:cNvPr id="3" name="Content Placeholder 2"/>
          <p:cNvSpPr>
            <a:spLocks noGrp="1"/>
          </p:cNvSpPr>
          <p:nvPr>
            <p:ph idx="1"/>
          </p:nvPr>
        </p:nvSpPr>
        <p:spPr/>
        <p:txBody>
          <a:bodyPr>
            <a:normAutofit/>
          </a:bodyPr>
          <a:lstStyle/>
          <a:p>
            <a:r>
              <a:rPr lang="en-US" dirty="0" smtClean="0"/>
              <a:t>What comes from your core being; in faith  you speak the truth instead of lies…</a:t>
            </a:r>
          </a:p>
          <a:p>
            <a:endParaRPr lang="en-US" dirty="0" smtClean="0"/>
          </a:p>
          <a:p>
            <a:r>
              <a:rPr lang="en-US" dirty="0" smtClean="0"/>
              <a:t>Why is this so important? </a:t>
            </a:r>
          </a:p>
          <a:p>
            <a:endParaRPr lang="en-US" dirty="0" smtClean="0"/>
          </a:p>
          <a:p>
            <a:r>
              <a:rPr lang="en-US" dirty="0" smtClean="0"/>
              <a:t>Answer: truth protects your conscience…if you lie, the evil one accuses you of being like </a:t>
            </a:r>
            <a:r>
              <a:rPr lang="en-US" dirty="0" smtClean="0"/>
              <a:t>the </a:t>
            </a:r>
            <a:r>
              <a:rPr lang="en-US" dirty="0" smtClean="0"/>
              <a:t>father of lies…truth protects you from his attacking accusations!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Defense </a:t>
            </a:r>
            <a:r>
              <a:rPr lang="en-US" dirty="0" smtClean="0"/>
              <a:t>continues…the Breastplate of Righteousness!</a:t>
            </a:r>
            <a:endParaRPr lang="en-US" dirty="0"/>
          </a:p>
        </p:txBody>
      </p:sp>
      <p:pic>
        <p:nvPicPr>
          <p:cNvPr id="15362" name="Picture 2" descr="C:\Users\revdrespinosa\Downloads\high block.jpg"/>
          <p:cNvPicPr>
            <a:picLocks noGrp="1" noChangeAspect="1" noChangeArrowheads="1"/>
          </p:cNvPicPr>
          <p:nvPr>
            <p:ph idx="1"/>
          </p:nvPr>
        </p:nvPicPr>
        <p:blipFill>
          <a:blip r:embed="rId2" cstate="print"/>
          <a:srcRect/>
          <a:stretch>
            <a:fillRect/>
          </a:stretch>
        </p:blipFill>
        <p:spPr bwMode="auto">
          <a:xfrm>
            <a:off x="4572000" y="2209800"/>
            <a:ext cx="3667125" cy="1981200"/>
          </a:xfrm>
          <a:prstGeom prst="rect">
            <a:avLst/>
          </a:prstGeom>
          <a:noFill/>
        </p:spPr>
      </p:pic>
      <p:pic>
        <p:nvPicPr>
          <p:cNvPr id="15363" name="Picture 3" descr="C:\Users\revdrespinosa\Downloads\breastplate.jpg"/>
          <p:cNvPicPr>
            <a:picLocks noChangeAspect="1" noChangeArrowheads="1"/>
          </p:cNvPicPr>
          <p:nvPr/>
        </p:nvPicPr>
        <p:blipFill>
          <a:blip r:embed="rId3" cstate="print"/>
          <a:srcRect/>
          <a:stretch>
            <a:fillRect/>
          </a:stretch>
        </p:blipFill>
        <p:spPr bwMode="auto">
          <a:xfrm>
            <a:off x="1219200" y="2209800"/>
            <a:ext cx="2743200" cy="3962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Breastplate protects your…</a:t>
            </a:r>
            <a:endParaRPr lang="en-US" dirty="0"/>
          </a:p>
        </p:txBody>
      </p:sp>
      <p:sp>
        <p:nvSpPr>
          <p:cNvPr id="3" name="Content Placeholder 2"/>
          <p:cNvSpPr>
            <a:spLocks noGrp="1"/>
          </p:cNvSpPr>
          <p:nvPr>
            <p:ph idx="1"/>
          </p:nvPr>
        </p:nvSpPr>
        <p:spPr/>
        <p:txBody>
          <a:bodyPr>
            <a:normAutofit lnSpcReduction="10000"/>
          </a:bodyPr>
          <a:lstStyle/>
          <a:p>
            <a:r>
              <a:rPr lang="en-US" dirty="0" smtClean="0"/>
              <a:t>Heart…your volitional seat…where you express your allegiance (who you serve).</a:t>
            </a:r>
          </a:p>
          <a:p>
            <a:endParaRPr lang="en-US" dirty="0" smtClean="0"/>
          </a:p>
          <a:p>
            <a:r>
              <a:rPr lang="en-US" dirty="0" smtClean="0"/>
              <a:t>Righteousness in Scripture primarily means Christ’s righteousness for us…</a:t>
            </a:r>
          </a:p>
          <a:p>
            <a:endParaRPr lang="en-US" dirty="0" smtClean="0"/>
          </a:p>
          <a:p>
            <a:r>
              <a:rPr lang="en-US" dirty="0" smtClean="0"/>
              <a:t>But here in Ephesians 6, it is the active life that flows from Christ leading to </a:t>
            </a:r>
            <a:r>
              <a:rPr lang="en-US" b="1" i="1" dirty="0" smtClean="0"/>
              <a:t>righteous deeds or acts = again to protect your conscience from the devil’s accusations!</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defensive weapon…</a:t>
            </a:r>
            <a:endParaRPr lang="en-US" dirty="0"/>
          </a:p>
        </p:txBody>
      </p:sp>
      <p:pic>
        <p:nvPicPr>
          <p:cNvPr id="16386" name="Picture 2" descr="C:\Users\revdrespinosa\Downloads\shoes of the gospel of peace.jpg"/>
          <p:cNvPicPr>
            <a:picLocks noGrp="1" noChangeAspect="1" noChangeArrowheads="1"/>
          </p:cNvPicPr>
          <p:nvPr>
            <p:ph idx="1"/>
          </p:nvPr>
        </p:nvPicPr>
        <p:blipFill>
          <a:blip r:embed="rId2" cstate="print"/>
          <a:srcRect/>
          <a:stretch>
            <a:fillRect/>
          </a:stretch>
        </p:blipFill>
        <p:spPr bwMode="auto">
          <a:xfrm>
            <a:off x="1371600" y="2057400"/>
            <a:ext cx="3276600" cy="2667000"/>
          </a:xfrm>
          <a:prstGeom prst="rect">
            <a:avLst/>
          </a:prstGeom>
          <a:noFill/>
        </p:spPr>
      </p:pic>
      <p:pic>
        <p:nvPicPr>
          <p:cNvPr id="16387" name="Picture 3" descr="C:\Users\revdrespinosa\Downloads\feet fitted with the readiness.jpg"/>
          <p:cNvPicPr>
            <a:picLocks noChangeAspect="1" noChangeArrowheads="1"/>
          </p:cNvPicPr>
          <p:nvPr/>
        </p:nvPicPr>
        <p:blipFill>
          <a:blip r:embed="rId3" cstate="print"/>
          <a:srcRect/>
          <a:stretch>
            <a:fillRect/>
          </a:stretch>
        </p:blipFill>
        <p:spPr bwMode="auto">
          <a:xfrm>
            <a:off x="5105400" y="2667000"/>
            <a:ext cx="3505200" cy="34290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Wherever you go, you go with the gospel of Christ…</a:t>
            </a:r>
            <a:endParaRPr lang="en-US" dirty="0"/>
          </a:p>
        </p:txBody>
      </p:sp>
      <p:sp>
        <p:nvSpPr>
          <p:cNvPr id="3" name="Content Placeholder 2"/>
          <p:cNvSpPr>
            <a:spLocks noGrp="1"/>
          </p:cNvSpPr>
          <p:nvPr>
            <p:ph idx="1"/>
          </p:nvPr>
        </p:nvSpPr>
        <p:spPr/>
        <p:txBody>
          <a:bodyPr/>
          <a:lstStyle/>
          <a:p>
            <a:r>
              <a:rPr lang="en-US" dirty="0" smtClean="0"/>
              <a:t>So you walk in the </a:t>
            </a:r>
            <a:r>
              <a:rPr lang="en-US" dirty="0" smtClean="0"/>
              <a:t>light of the gospel…</a:t>
            </a:r>
            <a:endParaRPr lang="en-US" dirty="0" smtClean="0"/>
          </a:p>
          <a:p>
            <a:endParaRPr lang="en-US" dirty="0" smtClean="0"/>
          </a:p>
          <a:p>
            <a:r>
              <a:rPr lang="en-US" dirty="0" smtClean="0"/>
              <a:t>t</a:t>
            </a:r>
            <a:r>
              <a:rPr lang="en-US" dirty="0" smtClean="0"/>
              <a:t>hat chases darkness away!</a:t>
            </a:r>
            <a:endParaRPr lang="en-US" dirty="0" smtClean="0"/>
          </a:p>
          <a:p>
            <a:endParaRPr lang="en-US" dirty="0" smtClean="0"/>
          </a:p>
          <a:p>
            <a:r>
              <a:rPr lang="en-US" dirty="0" smtClean="0"/>
              <a:t>This protects you from all darkness…</a:t>
            </a:r>
          </a:p>
          <a:p>
            <a:endParaRPr lang="en-US" dirty="0" smtClean="0"/>
          </a:p>
          <a:p>
            <a:r>
              <a:rPr lang="en-US" dirty="0" smtClean="0"/>
              <a:t>So your defense: speak truth; do righteous deeds; and go through life with the gospel always with you and in you!</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don’t forget the offensive part</a:t>
            </a:r>
            <a:r>
              <a:rPr lang="en-US" dirty="0" smtClean="0"/>
              <a:t>! The Helmet of Salvation!</a:t>
            </a:r>
            <a:endParaRPr lang="en-US" dirty="0"/>
          </a:p>
        </p:txBody>
      </p:sp>
      <p:pic>
        <p:nvPicPr>
          <p:cNvPr id="17410" name="Picture 2" descr="C:\Users\revdrespinosa\Downloads\offensive technique.jpg"/>
          <p:cNvPicPr>
            <a:picLocks noGrp="1" noChangeAspect="1" noChangeArrowheads="1"/>
          </p:cNvPicPr>
          <p:nvPr>
            <p:ph idx="1"/>
          </p:nvPr>
        </p:nvPicPr>
        <p:blipFill>
          <a:blip r:embed="rId2" cstate="print"/>
          <a:srcRect/>
          <a:stretch>
            <a:fillRect/>
          </a:stretch>
        </p:blipFill>
        <p:spPr bwMode="auto">
          <a:xfrm>
            <a:off x="4495800" y="2057400"/>
            <a:ext cx="3276600" cy="2438400"/>
          </a:xfrm>
          <a:prstGeom prst="rect">
            <a:avLst/>
          </a:prstGeom>
          <a:noFill/>
        </p:spPr>
      </p:pic>
      <p:pic>
        <p:nvPicPr>
          <p:cNvPr id="17411" name="Picture 3" descr="C:\Users\revdrespinosa\Downloads\helmet of salvation.jpg"/>
          <p:cNvPicPr>
            <a:picLocks noChangeAspect="1" noChangeArrowheads="1"/>
          </p:cNvPicPr>
          <p:nvPr/>
        </p:nvPicPr>
        <p:blipFill>
          <a:blip r:embed="rId3" cstate="print"/>
          <a:srcRect/>
          <a:stretch>
            <a:fillRect/>
          </a:stretch>
        </p:blipFill>
        <p:spPr bwMode="auto">
          <a:xfrm>
            <a:off x="533400" y="3276600"/>
            <a:ext cx="3533775" cy="29718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mind is protected and is powerful against the enemy…</a:t>
            </a:r>
            <a:endParaRPr lang="en-US" dirty="0"/>
          </a:p>
        </p:txBody>
      </p:sp>
      <p:sp>
        <p:nvSpPr>
          <p:cNvPr id="3" name="Content Placeholder 2"/>
          <p:cNvSpPr>
            <a:spLocks noGrp="1"/>
          </p:cNvSpPr>
          <p:nvPr>
            <p:ph idx="1"/>
          </p:nvPr>
        </p:nvSpPr>
        <p:spPr/>
        <p:txBody>
          <a:bodyPr/>
          <a:lstStyle/>
          <a:p>
            <a:r>
              <a:rPr lang="en-US" dirty="0" smtClean="0"/>
              <a:t>“Resist him and he will flee from you.” – James 4:7 … memorize Scripture!</a:t>
            </a:r>
          </a:p>
          <a:p>
            <a:endParaRPr lang="en-US" dirty="0" smtClean="0"/>
          </a:p>
          <a:p>
            <a:endParaRPr lang="en-US" dirty="0"/>
          </a:p>
        </p:txBody>
      </p:sp>
      <p:pic>
        <p:nvPicPr>
          <p:cNvPr id="18434" name="Picture 2" descr="C:\Users\revdrespinosa\Downloads\headbutt.jpg"/>
          <p:cNvPicPr>
            <a:picLocks noChangeAspect="1" noChangeArrowheads="1"/>
          </p:cNvPicPr>
          <p:nvPr/>
        </p:nvPicPr>
        <p:blipFill>
          <a:blip r:embed="rId2" cstate="print"/>
          <a:srcRect/>
          <a:stretch>
            <a:fillRect/>
          </a:stretch>
        </p:blipFill>
        <p:spPr bwMode="auto">
          <a:xfrm>
            <a:off x="2286000" y="3124200"/>
            <a:ext cx="4267200" cy="3124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Tae = “To Strike or Break with Foot”</a:t>
            </a:r>
            <a:endParaRPr lang="en-US" dirty="0"/>
          </a:p>
        </p:txBody>
      </p:sp>
      <p:pic>
        <p:nvPicPr>
          <p:cNvPr id="1026" name="Picture 2" descr="C:\Users\revdrespinosa\Downloads\Tae To Kick.jpg"/>
          <p:cNvPicPr>
            <a:picLocks noGrp="1" noChangeAspect="1" noChangeArrowheads="1"/>
          </p:cNvPicPr>
          <p:nvPr>
            <p:ph idx="1"/>
          </p:nvPr>
        </p:nvPicPr>
        <p:blipFill>
          <a:blip r:embed="rId2" cstate="print"/>
          <a:srcRect/>
          <a:stretch>
            <a:fillRect/>
          </a:stretch>
        </p:blipFill>
        <p:spPr bwMode="auto">
          <a:xfrm>
            <a:off x="1981200" y="2209800"/>
            <a:ext cx="5181600" cy="38862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a:t>
            </a:r>
            <a:r>
              <a:rPr lang="en-US" baseline="30000" dirty="0" smtClean="0"/>
              <a:t>nd</a:t>
            </a:r>
            <a:r>
              <a:rPr lang="en-US" dirty="0" smtClean="0"/>
              <a:t> offensive weapon = </a:t>
            </a:r>
            <a:r>
              <a:rPr lang="en-US" dirty="0" smtClean="0"/>
              <a:t>The Shield </a:t>
            </a:r>
            <a:r>
              <a:rPr lang="en-US" dirty="0" smtClean="0"/>
              <a:t>of </a:t>
            </a:r>
            <a:r>
              <a:rPr lang="en-US" dirty="0" smtClean="0"/>
              <a:t>Faith</a:t>
            </a:r>
            <a:endParaRPr lang="en-US" dirty="0"/>
          </a:p>
        </p:txBody>
      </p:sp>
      <p:pic>
        <p:nvPicPr>
          <p:cNvPr id="19458" name="Picture 2" descr="C:\Users\revdrespinosa\Downloads\captain america.jpg"/>
          <p:cNvPicPr>
            <a:picLocks noGrp="1" noChangeAspect="1" noChangeArrowheads="1"/>
          </p:cNvPicPr>
          <p:nvPr>
            <p:ph idx="1"/>
          </p:nvPr>
        </p:nvPicPr>
        <p:blipFill>
          <a:blip r:embed="rId2" cstate="print"/>
          <a:srcRect/>
          <a:stretch>
            <a:fillRect/>
          </a:stretch>
        </p:blipFill>
        <p:spPr bwMode="auto">
          <a:xfrm>
            <a:off x="838200" y="2057400"/>
            <a:ext cx="2209800" cy="3505200"/>
          </a:xfrm>
          <a:prstGeom prst="rect">
            <a:avLst/>
          </a:prstGeom>
          <a:noFill/>
        </p:spPr>
      </p:pic>
      <p:pic>
        <p:nvPicPr>
          <p:cNvPr id="19459" name="Picture 3" descr="C:\Users\revdrespinosa\Downloads\sheild of faith.jpg"/>
          <p:cNvPicPr>
            <a:picLocks noChangeAspect="1" noChangeArrowheads="1"/>
          </p:cNvPicPr>
          <p:nvPr/>
        </p:nvPicPr>
        <p:blipFill>
          <a:blip r:embed="rId3" cstate="print"/>
          <a:srcRect/>
          <a:stretch>
            <a:fillRect/>
          </a:stretch>
        </p:blipFill>
        <p:spPr bwMode="auto">
          <a:xfrm>
            <a:off x="4191000" y="2133600"/>
            <a:ext cx="3886200" cy="3810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Seems defensive, but consider…</a:t>
            </a:r>
            <a:endParaRPr lang="en-US" dirty="0"/>
          </a:p>
        </p:txBody>
      </p:sp>
      <p:pic>
        <p:nvPicPr>
          <p:cNvPr id="20482" name="Picture 2" descr="C:\Users\revdrespinosa\Downloads\x block taekwondo.jpg"/>
          <p:cNvPicPr>
            <a:picLocks noGrp="1" noChangeAspect="1" noChangeArrowheads="1"/>
          </p:cNvPicPr>
          <p:nvPr>
            <p:ph idx="1"/>
          </p:nvPr>
        </p:nvPicPr>
        <p:blipFill>
          <a:blip r:embed="rId2" cstate="print"/>
          <a:srcRect/>
          <a:stretch>
            <a:fillRect/>
          </a:stretch>
        </p:blipFill>
        <p:spPr bwMode="auto">
          <a:xfrm>
            <a:off x="1905000" y="2209800"/>
            <a:ext cx="5410200" cy="39624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OK, so what exactly is our shield?</a:t>
            </a:r>
            <a:endParaRPr lang="en-US" dirty="0"/>
          </a:p>
        </p:txBody>
      </p:sp>
      <p:sp>
        <p:nvSpPr>
          <p:cNvPr id="3" name="Content Placeholder 2"/>
          <p:cNvSpPr>
            <a:spLocks noGrp="1"/>
          </p:cNvSpPr>
          <p:nvPr>
            <p:ph idx="1"/>
          </p:nvPr>
        </p:nvSpPr>
        <p:spPr/>
        <p:txBody>
          <a:bodyPr/>
          <a:lstStyle/>
          <a:p>
            <a:r>
              <a:rPr lang="en-US" dirty="0" smtClean="0"/>
              <a:t>Christ Himself.</a:t>
            </a:r>
          </a:p>
          <a:p>
            <a:endParaRPr lang="en-US" dirty="0" smtClean="0"/>
          </a:p>
          <a:p>
            <a:r>
              <a:rPr lang="en-US" dirty="0" smtClean="0"/>
              <a:t>We lift up Christ…think of the hymn, “Lift High The </a:t>
            </a:r>
            <a:r>
              <a:rPr lang="en-US" dirty="0" smtClean="0"/>
              <a:t>______”!</a:t>
            </a:r>
            <a:endParaRPr lang="en-US" dirty="0" smtClean="0"/>
          </a:p>
          <a:p>
            <a:endParaRPr lang="en-US" dirty="0" smtClean="0"/>
          </a:p>
          <a:p>
            <a:r>
              <a:rPr lang="en-US" dirty="0" smtClean="0"/>
              <a:t>Why? Because on the </a:t>
            </a:r>
            <a:r>
              <a:rPr lang="en-US" dirty="0" smtClean="0"/>
              <a:t>______ </a:t>
            </a:r>
            <a:r>
              <a:rPr lang="en-US" dirty="0" smtClean="0"/>
              <a:t>Jesus </a:t>
            </a:r>
            <a:r>
              <a:rPr lang="en-US" dirty="0" smtClean="0"/>
              <a:t>took </a:t>
            </a:r>
            <a:r>
              <a:rPr lang="en-US" dirty="0" smtClean="0"/>
              <a:t>all </a:t>
            </a:r>
            <a:r>
              <a:rPr lang="en-US" dirty="0" smtClean="0"/>
              <a:t>our sin (2 Cor. 5:21) and all our curse (Gal. 3:13)…He took all of Satan’s flaming </a:t>
            </a:r>
            <a:r>
              <a:rPr lang="en-US" dirty="0" smtClean="0"/>
              <a:t>arrows for us!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you’re covered with Christ…</a:t>
            </a:r>
            <a:endParaRPr lang="en-US" dirty="0"/>
          </a:p>
        </p:txBody>
      </p:sp>
      <p:sp>
        <p:nvSpPr>
          <p:cNvPr id="3" name="Content Placeholder 2"/>
          <p:cNvSpPr>
            <a:spLocks noGrp="1"/>
          </p:cNvSpPr>
          <p:nvPr>
            <p:ph idx="1"/>
          </p:nvPr>
        </p:nvSpPr>
        <p:spPr/>
        <p:txBody>
          <a:bodyPr/>
          <a:lstStyle/>
          <a:p>
            <a:r>
              <a:rPr lang="en-US" dirty="0" smtClean="0"/>
              <a:t>The arrows of the evil one are powerless…</a:t>
            </a:r>
          </a:p>
          <a:p>
            <a:endParaRPr lang="en-US" dirty="0" smtClean="0"/>
          </a:p>
          <a:p>
            <a:r>
              <a:rPr lang="en-US" dirty="0" smtClean="0"/>
              <a:t>And they just fly back against him!</a:t>
            </a:r>
            <a:endParaRPr lang="en-US" dirty="0"/>
          </a:p>
        </p:txBody>
      </p:sp>
      <p:pic>
        <p:nvPicPr>
          <p:cNvPr id="21506" name="Picture 2" descr="C:\Users\revdrespinosa\Downloads\shield recocete.jpg"/>
          <p:cNvPicPr>
            <a:picLocks noChangeAspect="1" noChangeArrowheads="1"/>
          </p:cNvPicPr>
          <p:nvPr/>
        </p:nvPicPr>
        <p:blipFill>
          <a:blip r:embed="rId2" cstate="print"/>
          <a:srcRect/>
          <a:stretch>
            <a:fillRect/>
          </a:stretch>
        </p:blipFill>
        <p:spPr bwMode="auto">
          <a:xfrm>
            <a:off x="2057400" y="3886200"/>
            <a:ext cx="4648200" cy="24384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Last offensive weapon</a:t>
            </a:r>
            <a:r>
              <a:rPr lang="en-US" dirty="0" smtClean="0"/>
              <a:t>: The Sword of </a:t>
            </a:r>
            <a:r>
              <a:rPr lang="en-US" dirty="0" smtClean="0"/>
              <a:t>the </a:t>
            </a:r>
            <a:r>
              <a:rPr lang="en-US" dirty="0" smtClean="0"/>
              <a:t>Spirit!</a:t>
            </a:r>
            <a:endParaRPr lang="en-US" dirty="0"/>
          </a:p>
        </p:txBody>
      </p:sp>
      <p:pic>
        <p:nvPicPr>
          <p:cNvPr id="22530" name="Picture 2" descr="C:\Users\revdrespinosa\Downloads\sword of the Spirit.jpg"/>
          <p:cNvPicPr>
            <a:picLocks noGrp="1" noChangeAspect="1" noChangeArrowheads="1"/>
          </p:cNvPicPr>
          <p:nvPr>
            <p:ph idx="1"/>
          </p:nvPr>
        </p:nvPicPr>
        <p:blipFill>
          <a:blip r:embed="rId2" cstate="print"/>
          <a:srcRect/>
          <a:stretch>
            <a:fillRect/>
          </a:stretch>
        </p:blipFill>
        <p:spPr bwMode="auto">
          <a:xfrm>
            <a:off x="1143000" y="2133600"/>
            <a:ext cx="3048000" cy="2971800"/>
          </a:xfrm>
          <a:prstGeom prst="rect">
            <a:avLst/>
          </a:prstGeom>
          <a:noFill/>
        </p:spPr>
      </p:pic>
      <p:pic>
        <p:nvPicPr>
          <p:cNvPr id="22531" name="Picture 3" descr="C:\Users\revdrespinosa\Downloads\knife hand strike.jpg"/>
          <p:cNvPicPr>
            <a:picLocks noChangeAspect="1" noChangeArrowheads="1"/>
          </p:cNvPicPr>
          <p:nvPr/>
        </p:nvPicPr>
        <p:blipFill>
          <a:blip r:embed="rId3" cstate="print"/>
          <a:srcRect/>
          <a:stretch>
            <a:fillRect/>
          </a:stretch>
        </p:blipFill>
        <p:spPr bwMode="auto">
          <a:xfrm>
            <a:off x="5029200" y="3124200"/>
            <a:ext cx="3581400" cy="28194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a:t>
            </a:r>
            <a:endParaRPr lang="en-US" dirty="0"/>
          </a:p>
        </p:txBody>
      </p:sp>
      <p:sp>
        <p:nvSpPr>
          <p:cNvPr id="3" name="Content Placeholder 2"/>
          <p:cNvSpPr>
            <a:spLocks noGrp="1"/>
          </p:cNvSpPr>
          <p:nvPr>
            <p:ph idx="1"/>
          </p:nvPr>
        </p:nvSpPr>
        <p:spPr/>
        <p:txBody>
          <a:bodyPr/>
          <a:lstStyle/>
          <a:p>
            <a:r>
              <a:rPr lang="en-US" dirty="0" smtClean="0"/>
              <a:t>The Word of God!</a:t>
            </a:r>
          </a:p>
          <a:p>
            <a:endParaRPr lang="en-US" dirty="0" smtClean="0"/>
          </a:p>
          <a:p>
            <a:r>
              <a:rPr lang="en-US" dirty="0" smtClean="0"/>
              <a:t>Think of how Christ defeated Satan’s temptations in the wilderness…</a:t>
            </a:r>
          </a:p>
          <a:p>
            <a:endParaRPr lang="en-US" dirty="0" smtClean="0"/>
          </a:p>
          <a:p>
            <a:r>
              <a:rPr lang="en-US" dirty="0" smtClean="0"/>
              <a:t>By the Word, the Word, the Word!</a:t>
            </a:r>
          </a:p>
          <a:p>
            <a:endParaRPr lang="en-US" dirty="0" smtClean="0"/>
          </a:p>
          <a:p>
            <a:r>
              <a:rPr lang="en-US" dirty="0" smtClean="0"/>
              <a:t>Matthew 4:1-11</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of the techniques are put together through FORMS</a:t>
            </a:r>
            <a:endParaRPr lang="en-US" dirty="0"/>
          </a:p>
        </p:txBody>
      </p:sp>
      <p:pic>
        <p:nvPicPr>
          <p:cNvPr id="23554" name="Picture 2" descr="C:\Users\revdrespinosa\Downloads\taekwondo form.jpg"/>
          <p:cNvPicPr>
            <a:picLocks noGrp="1" noChangeAspect="1" noChangeArrowheads="1"/>
          </p:cNvPicPr>
          <p:nvPr>
            <p:ph idx="1"/>
          </p:nvPr>
        </p:nvPicPr>
        <p:blipFill>
          <a:blip r:embed="rId2" cstate="print"/>
          <a:srcRect/>
          <a:stretch>
            <a:fillRect/>
          </a:stretch>
        </p:blipFill>
        <p:spPr bwMode="auto">
          <a:xfrm>
            <a:off x="609600" y="2057400"/>
            <a:ext cx="3124200" cy="2971800"/>
          </a:xfrm>
          <a:prstGeom prst="rect">
            <a:avLst/>
          </a:prstGeom>
          <a:noFill/>
        </p:spPr>
      </p:pic>
      <p:pic>
        <p:nvPicPr>
          <p:cNvPr id="23555" name="Picture 3" descr="C:\Users\revdrespinosa\Downloads\Christ giving Sacrament.jpg"/>
          <p:cNvPicPr>
            <a:picLocks noChangeAspect="1" noChangeArrowheads="1"/>
          </p:cNvPicPr>
          <p:nvPr/>
        </p:nvPicPr>
        <p:blipFill>
          <a:blip r:embed="rId3" cstate="print"/>
          <a:srcRect/>
          <a:stretch>
            <a:fillRect/>
          </a:stretch>
        </p:blipFill>
        <p:spPr bwMode="auto">
          <a:xfrm>
            <a:off x="4648200" y="1752600"/>
            <a:ext cx="4114800" cy="2971800"/>
          </a:xfrm>
          <a:prstGeom prst="rect">
            <a:avLst/>
          </a:prstGeom>
          <a:noFill/>
        </p:spPr>
      </p:pic>
      <p:pic>
        <p:nvPicPr>
          <p:cNvPr id="5" name="Picture 2" descr="C:\Users\revdrespinosa\Downloads\spiritual discipline.jpg"/>
          <p:cNvPicPr>
            <a:picLocks noChangeAspect="1" noChangeArrowheads="1"/>
          </p:cNvPicPr>
          <p:nvPr/>
        </p:nvPicPr>
        <p:blipFill>
          <a:blip r:embed="rId4" cstate="print"/>
          <a:srcRect/>
          <a:stretch>
            <a:fillRect/>
          </a:stretch>
        </p:blipFill>
        <p:spPr bwMode="auto">
          <a:xfrm>
            <a:off x="3962400" y="4800600"/>
            <a:ext cx="2466975" cy="184785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the techniques &amp; </a:t>
            </a:r>
            <a:r>
              <a:rPr lang="en-US" dirty="0" smtClean="0"/>
              <a:t>forms are </a:t>
            </a:r>
            <a:r>
              <a:rPr lang="en-US" dirty="0" smtClean="0"/>
              <a:t>down…you’re ready to SPAR</a:t>
            </a:r>
            <a:endParaRPr lang="en-US" dirty="0"/>
          </a:p>
        </p:txBody>
      </p:sp>
      <p:pic>
        <p:nvPicPr>
          <p:cNvPr id="24578" name="Picture 2" descr="C:\Users\revdrespinosa\Downloads\ready to spar.jpg"/>
          <p:cNvPicPr>
            <a:picLocks noGrp="1" noChangeAspect="1" noChangeArrowheads="1"/>
          </p:cNvPicPr>
          <p:nvPr>
            <p:ph idx="1"/>
          </p:nvPr>
        </p:nvPicPr>
        <p:blipFill>
          <a:blip r:embed="rId2" cstate="print"/>
          <a:srcRect/>
          <a:stretch>
            <a:fillRect/>
          </a:stretch>
        </p:blipFill>
        <p:spPr bwMode="auto">
          <a:xfrm>
            <a:off x="914400" y="1981200"/>
            <a:ext cx="3200400" cy="2438400"/>
          </a:xfrm>
          <a:prstGeom prst="rect">
            <a:avLst/>
          </a:prstGeom>
          <a:noFill/>
        </p:spPr>
      </p:pic>
      <p:pic>
        <p:nvPicPr>
          <p:cNvPr id="24579" name="Picture 3" descr="C:\Users\revdrespinosa\Downloads\witness.jpg"/>
          <p:cNvPicPr>
            <a:picLocks noChangeAspect="1" noChangeArrowheads="1"/>
          </p:cNvPicPr>
          <p:nvPr/>
        </p:nvPicPr>
        <p:blipFill>
          <a:blip r:embed="rId3" cstate="print"/>
          <a:srcRect/>
          <a:stretch>
            <a:fillRect/>
          </a:stretch>
        </p:blipFill>
        <p:spPr bwMode="auto">
          <a:xfrm>
            <a:off x="4800600" y="1905000"/>
            <a:ext cx="2552700" cy="1790700"/>
          </a:xfrm>
          <a:prstGeom prst="rect">
            <a:avLst/>
          </a:prstGeom>
          <a:noFill/>
        </p:spPr>
      </p:pic>
      <p:pic>
        <p:nvPicPr>
          <p:cNvPr id="24580" name="Picture 4" descr="C:\Users\revdrespinosa\Downloads\serving.jpg"/>
          <p:cNvPicPr>
            <a:picLocks noChangeAspect="1" noChangeArrowheads="1"/>
          </p:cNvPicPr>
          <p:nvPr/>
        </p:nvPicPr>
        <p:blipFill>
          <a:blip r:embed="rId4" cstate="print"/>
          <a:srcRect/>
          <a:stretch>
            <a:fillRect/>
          </a:stretch>
        </p:blipFill>
        <p:spPr bwMode="auto">
          <a:xfrm>
            <a:off x="6019800" y="4267200"/>
            <a:ext cx="2466975" cy="1847850"/>
          </a:xfrm>
          <a:prstGeom prst="rect">
            <a:avLst/>
          </a:prstGeom>
          <a:noFill/>
        </p:spPr>
      </p:pic>
      <p:pic>
        <p:nvPicPr>
          <p:cNvPr id="1027" name="Picture 3" descr="C:\Users\revdrespinosa\Downloads\serving the sick.jpg"/>
          <p:cNvPicPr>
            <a:picLocks noChangeAspect="1" noChangeArrowheads="1"/>
          </p:cNvPicPr>
          <p:nvPr/>
        </p:nvPicPr>
        <p:blipFill>
          <a:blip r:embed="rId5" cstate="print"/>
          <a:srcRect/>
          <a:stretch>
            <a:fillRect/>
          </a:stretch>
        </p:blipFill>
        <p:spPr bwMode="auto">
          <a:xfrm>
            <a:off x="2209800" y="4724400"/>
            <a:ext cx="2743200" cy="16668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Kwon = “To Strike or Break w/ Fist”</a:t>
            </a:r>
            <a:endParaRPr lang="en-US" dirty="0"/>
          </a:p>
        </p:txBody>
      </p:sp>
      <p:pic>
        <p:nvPicPr>
          <p:cNvPr id="2050" name="Picture 2" descr="C:\Users\revdrespinosa\Downloads\kwon strike.jpg"/>
          <p:cNvPicPr>
            <a:picLocks noGrp="1" noChangeAspect="1" noChangeArrowheads="1"/>
          </p:cNvPicPr>
          <p:nvPr>
            <p:ph idx="1"/>
          </p:nvPr>
        </p:nvPicPr>
        <p:blipFill>
          <a:blip r:embed="rId2" cstate="print"/>
          <a:srcRect/>
          <a:stretch>
            <a:fillRect/>
          </a:stretch>
        </p:blipFill>
        <p:spPr bwMode="auto">
          <a:xfrm>
            <a:off x="1600200" y="1828800"/>
            <a:ext cx="2514600" cy="3733800"/>
          </a:xfrm>
          <a:prstGeom prst="rect">
            <a:avLst/>
          </a:prstGeom>
          <a:noFill/>
        </p:spPr>
      </p:pic>
      <p:pic>
        <p:nvPicPr>
          <p:cNvPr id="2051" name="Picture 3" descr="C:\Users\revdrespinosa\Downloads\kwon strike 2.jpg"/>
          <p:cNvPicPr>
            <a:picLocks noChangeAspect="1" noChangeArrowheads="1"/>
          </p:cNvPicPr>
          <p:nvPr/>
        </p:nvPicPr>
        <p:blipFill>
          <a:blip r:embed="rId3" cstate="print"/>
          <a:srcRect/>
          <a:stretch>
            <a:fillRect/>
          </a:stretch>
        </p:blipFill>
        <p:spPr bwMode="auto">
          <a:xfrm>
            <a:off x="5029200" y="3733800"/>
            <a:ext cx="3276600" cy="2667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 Discipline or Art</a:t>
            </a:r>
            <a:endParaRPr lang="en-US" dirty="0"/>
          </a:p>
        </p:txBody>
      </p:sp>
      <p:pic>
        <p:nvPicPr>
          <p:cNvPr id="3074" name="Picture 2" descr="C:\Users\revdrespinosa\Downloads\tae kwon do art.jpg"/>
          <p:cNvPicPr>
            <a:picLocks noGrp="1" noChangeAspect="1" noChangeArrowheads="1"/>
          </p:cNvPicPr>
          <p:nvPr>
            <p:ph idx="1"/>
          </p:nvPr>
        </p:nvPicPr>
        <p:blipFill>
          <a:blip r:embed="rId2" cstate="print"/>
          <a:srcRect/>
          <a:stretch>
            <a:fillRect/>
          </a:stretch>
        </p:blipFill>
        <p:spPr bwMode="auto">
          <a:xfrm>
            <a:off x="1600200" y="2057400"/>
            <a:ext cx="6019800" cy="4495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this art is more than offensive techniques…</a:t>
            </a:r>
            <a:endParaRPr lang="en-US" dirty="0"/>
          </a:p>
        </p:txBody>
      </p:sp>
      <p:pic>
        <p:nvPicPr>
          <p:cNvPr id="4098" name="Picture 2" descr="C:\Users\revdrespinosa\Downloads\block in tae kwon do.jpg"/>
          <p:cNvPicPr>
            <a:picLocks noGrp="1" noChangeAspect="1" noChangeArrowheads="1"/>
          </p:cNvPicPr>
          <p:nvPr>
            <p:ph idx="1"/>
          </p:nvPr>
        </p:nvPicPr>
        <p:blipFill>
          <a:blip r:embed="rId2" cstate="print"/>
          <a:srcRect/>
          <a:stretch>
            <a:fillRect/>
          </a:stretch>
        </p:blipFill>
        <p:spPr bwMode="auto">
          <a:xfrm>
            <a:off x="5410200" y="1752600"/>
            <a:ext cx="2514600" cy="3505200"/>
          </a:xfrm>
          <a:prstGeom prst="rect">
            <a:avLst/>
          </a:prstGeom>
          <a:noFill/>
        </p:spPr>
      </p:pic>
      <p:pic>
        <p:nvPicPr>
          <p:cNvPr id="4099" name="Picture 3" descr="C:\Users\revdrespinosa\Downloads\tae kwon do block.jpg"/>
          <p:cNvPicPr>
            <a:picLocks noChangeAspect="1" noChangeArrowheads="1"/>
          </p:cNvPicPr>
          <p:nvPr/>
        </p:nvPicPr>
        <p:blipFill>
          <a:blip r:embed="rId3" cstate="print"/>
          <a:srcRect/>
          <a:stretch>
            <a:fillRect/>
          </a:stretch>
        </p:blipFill>
        <p:spPr bwMode="auto">
          <a:xfrm>
            <a:off x="1295400" y="2209800"/>
            <a:ext cx="2895600" cy="4267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Tae Kwon Do provides a powerful analogy to the Christian Faith</a:t>
            </a:r>
            <a:endParaRPr lang="en-US" dirty="0"/>
          </a:p>
        </p:txBody>
      </p:sp>
      <p:sp>
        <p:nvSpPr>
          <p:cNvPr id="3" name="Content Placeholder 2"/>
          <p:cNvSpPr>
            <a:spLocks noGrp="1"/>
          </p:cNvSpPr>
          <p:nvPr>
            <p:ph idx="1"/>
          </p:nvPr>
        </p:nvSpPr>
        <p:spPr/>
        <p:txBody>
          <a:bodyPr/>
          <a:lstStyle/>
          <a:p>
            <a:r>
              <a:rPr lang="en-US" dirty="0" smtClean="0"/>
              <a:t>The Christian faith also has offensive and defensive aspects in living the faith.</a:t>
            </a:r>
          </a:p>
          <a:p>
            <a:endParaRPr lang="en-US" dirty="0" smtClean="0"/>
          </a:p>
          <a:p>
            <a:r>
              <a:rPr lang="en-US" dirty="0" smtClean="0"/>
              <a:t>I’m using Tae Kwon Do to make a vivid impression on you about this fact, because the offensive and defensive aspects are often neglected in the Christian faith.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these things neglected?</a:t>
            </a:r>
            <a:endParaRPr lang="en-US" dirty="0"/>
          </a:p>
        </p:txBody>
      </p:sp>
      <p:sp>
        <p:nvSpPr>
          <p:cNvPr id="3" name="Content Placeholder 2"/>
          <p:cNvSpPr>
            <a:spLocks noGrp="1"/>
          </p:cNvSpPr>
          <p:nvPr>
            <p:ph idx="1"/>
          </p:nvPr>
        </p:nvSpPr>
        <p:spPr/>
        <p:txBody>
          <a:bodyPr/>
          <a:lstStyle/>
          <a:p>
            <a:r>
              <a:rPr lang="en-US" dirty="0" smtClean="0"/>
              <a:t>Because of the problem of reducing the faith to our justification in Christ (the basis for our forgiveness) </a:t>
            </a:r>
            <a:r>
              <a:rPr lang="en-US" b="1" i="1" dirty="0" smtClean="0"/>
              <a:t>and leaving out </a:t>
            </a:r>
            <a:r>
              <a:rPr lang="en-US" dirty="0" smtClean="0"/>
              <a:t>our sanctification in Christ (the basis for our new lives which </a:t>
            </a:r>
            <a:r>
              <a:rPr lang="en-US" dirty="0" smtClean="0"/>
              <a:t>flow </a:t>
            </a:r>
            <a:r>
              <a:rPr lang="en-US" dirty="0" smtClean="0"/>
              <a:t>from our justification).</a:t>
            </a:r>
          </a:p>
          <a:p>
            <a:endParaRPr lang="en-US" dirty="0" smtClean="0"/>
          </a:p>
          <a:p>
            <a:r>
              <a:rPr lang="en-US" dirty="0" smtClean="0"/>
              <a:t>I’m sure you guys are familiar with Ephesians 2:8-10. Recite it!</a:t>
            </a:r>
          </a:p>
          <a:p>
            <a:pPr marL="633222" indent="-514350">
              <a:buAutoNum type="alphaLcPeriod"/>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2:8-10</a:t>
            </a:r>
            <a:endParaRPr lang="en-US" dirty="0"/>
          </a:p>
        </p:txBody>
      </p:sp>
      <p:sp>
        <p:nvSpPr>
          <p:cNvPr id="3" name="Content Placeholder 2"/>
          <p:cNvSpPr>
            <a:spLocks noGrp="1"/>
          </p:cNvSpPr>
          <p:nvPr>
            <p:ph idx="1"/>
          </p:nvPr>
        </p:nvSpPr>
        <p:spPr/>
        <p:txBody>
          <a:bodyPr>
            <a:normAutofit lnSpcReduction="10000"/>
          </a:bodyPr>
          <a:lstStyle/>
          <a:p>
            <a:pPr marL="633222" indent="-514350">
              <a:buAutoNum type="arabicPeriod"/>
            </a:pPr>
            <a:r>
              <a:rPr lang="en-US" dirty="0" smtClean="0"/>
              <a:t>Teaches that we are both PASSIVE and ACTIVE in our faith!</a:t>
            </a:r>
          </a:p>
          <a:p>
            <a:pPr marL="633222" indent="-514350">
              <a:buAutoNum type="arabicPeriod"/>
            </a:pPr>
            <a:endParaRPr lang="en-US" dirty="0" smtClean="0"/>
          </a:p>
          <a:p>
            <a:pPr marL="633222" indent="-514350">
              <a:buAutoNum type="alphaUcPeriod"/>
            </a:pPr>
            <a:r>
              <a:rPr lang="en-US" dirty="0" smtClean="0"/>
              <a:t>You are PASSIVE in that you are saved by grace through faith in Christ (which is a GIFT). This is NOT of your own doing!</a:t>
            </a:r>
          </a:p>
          <a:p>
            <a:pPr marL="633222" indent="-514350">
              <a:buAutoNum type="alphaUcPeriod"/>
            </a:pPr>
            <a:endParaRPr lang="en-US" dirty="0" smtClean="0"/>
          </a:p>
          <a:p>
            <a:pPr marL="633222" indent="-514350">
              <a:buAutoNum type="alphaUcPeriod"/>
            </a:pPr>
            <a:r>
              <a:rPr lang="en-US" dirty="0" smtClean="0"/>
              <a:t>You are ACTIVE as you live in the good works which God has prepared in advance for you to DO!</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291</TotalTime>
  <Words>1064</Words>
  <Application>Microsoft Office PowerPoint</Application>
  <PresentationFormat>On-screen Show (4:3)</PresentationFormat>
  <Paragraphs>106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Module</vt:lpstr>
      <vt:lpstr>What the Christian Faith and Tae Kwon Do have in common</vt:lpstr>
      <vt:lpstr>Breakaway Sectional Description</vt:lpstr>
      <vt:lpstr>Tae = “To Strike or Break with Foot”</vt:lpstr>
      <vt:lpstr>Kwon = “To Strike or Break w/ Fist”</vt:lpstr>
      <vt:lpstr>Do = Discipline or Art</vt:lpstr>
      <vt:lpstr>But this art is more than offensive techniques…</vt:lpstr>
      <vt:lpstr>Tae Kwon Do provides a powerful analogy to the Christian Faith</vt:lpstr>
      <vt:lpstr>Why are these things neglected?</vt:lpstr>
      <vt:lpstr>Ephesians 2:8-10</vt:lpstr>
      <vt:lpstr>Just be clear…</vt:lpstr>
      <vt:lpstr>Be super clear…</vt:lpstr>
      <vt:lpstr>Who’s Being Active? Who’s Being Passive?</vt:lpstr>
      <vt:lpstr>You are PASSIVE as a Christian!</vt:lpstr>
      <vt:lpstr>AND you are ACTIVE Christian!</vt:lpstr>
      <vt:lpstr>What you experience in God’s grace includes being ACTIVE in…</vt:lpstr>
      <vt:lpstr>But the Enemy Tries to Stop You:</vt:lpstr>
      <vt:lpstr>Welcome to the fight!</vt:lpstr>
      <vt:lpstr>Do you really have an adversary? Yes! 1 Peter 5:8</vt:lpstr>
      <vt:lpstr>Didn’t Jesus defeat him?</vt:lpstr>
      <vt:lpstr>The enemies goal is to get you into his perimeter while he is bound.</vt:lpstr>
      <vt:lpstr>So Saint Paul teaches us about our defensive and offensive weapons</vt:lpstr>
      <vt:lpstr>First DEFENSE</vt:lpstr>
      <vt:lpstr>The Belt of truth represents…</vt:lpstr>
      <vt:lpstr>Defense continues…the Breastplate of Righteousness!</vt:lpstr>
      <vt:lpstr>The Breastplate protects your…</vt:lpstr>
      <vt:lpstr>Last defensive weapon…</vt:lpstr>
      <vt:lpstr>Wherever you go, you go with the gospel of Christ…</vt:lpstr>
      <vt:lpstr>But don’t forget the offensive part! The Helmet of Salvation!</vt:lpstr>
      <vt:lpstr>Your mind is protected and is powerful against the enemy…</vt:lpstr>
      <vt:lpstr>2nd offensive weapon = The Shield of Faith</vt:lpstr>
      <vt:lpstr>Seems defensive, but consider…</vt:lpstr>
      <vt:lpstr>OK, so what exactly is our shield?</vt:lpstr>
      <vt:lpstr>If you’re covered with Christ…</vt:lpstr>
      <vt:lpstr>Last offensive weapon: The Sword of the Spirit!</vt:lpstr>
      <vt:lpstr>What is it? </vt:lpstr>
      <vt:lpstr>All of the techniques are put together through FORMS</vt:lpstr>
      <vt:lpstr>When the techniques &amp; forms are down…you’re ready to SPAR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Rev. Dr. Alfonso O. Espinosa</dc:creator>
  <cp:lastModifiedBy>Rev. Dr. Alfonso O. Espinosa</cp:lastModifiedBy>
  <cp:revision>30</cp:revision>
  <dcterms:created xsi:type="dcterms:W3CDTF">2013-07-12T02:32:25Z</dcterms:created>
  <dcterms:modified xsi:type="dcterms:W3CDTF">2013-07-12T07:25:51Z</dcterms:modified>
</cp:coreProperties>
</file>