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94" r:id="rId3"/>
    <p:sldId id="299" r:id="rId4"/>
    <p:sldId id="295" r:id="rId5"/>
    <p:sldId id="300" r:id="rId6"/>
    <p:sldId id="296" r:id="rId7"/>
    <p:sldId id="297" r:id="rId8"/>
    <p:sldId id="298" r:id="rId9"/>
    <p:sldId id="257" r:id="rId10"/>
    <p:sldId id="263" r:id="rId11"/>
    <p:sldId id="301" r:id="rId12"/>
    <p:sldId id="302" r:id="rId13"/>
    <p:sldId id="259" r:id="rId14"/>
    <p:sldId id="260" r:id="rId15"/>
    <p:sldId id="264" r:id="rId16"/>
    <p:sldId id="261" r:id="rId17"/>
    <p:sldId id="276" r:id="rId18"/>
    <p:sldId id="262" r:id="rId19"/>
    <p:sldId id="304" r:id="rId20"/>
    <p:sldId id="274" r:id="rId21"/>
    <p:sldId id="265" r:id="rId22"/>
    <p:sldId id="266" r:id="rId23"/>
    <p:sldId id="267" r:id="rId24"/>
    <p:sldId id="268" r:id="rId25"/>
    <p:sldId id="277" r:id="rId26"/>
    <p:sldId id="269" r:id="rId27"/>
    <p:sldId id="270" r:id="rId28"/>
    <p:sldId id="271" r:id="rId29"/>
    <p:sldId id="272" r:id="rId30"/>
    <p:sldId id="273" r:id="rId31"/>
    <p:sldId id="278" r:id="rId32"/>
    <p:sldId id="279" r:id="rId33"/>
    <p:sldId id="280" r:id="rId34"/>
    <p:sldId id="281" r:id="rId35"/>
    <p:sldId id="283" r:id="rId36"/>
    <p:sldId id="284" r:id="rId37"/>
    <p:sldId id="285" r:id="rId38"/>
    <p:sldId id="286" r:id="rId39"/>
    <p:sldId id="287" r:id="rId40"/>
    <p:sldId id="288" r:id="rId41"/>
    <p:sldId id="305" r:id="rId42"/>
    <p:sldId id="289"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p:cViewPr varScale="1">
        <p:scale>
          <a:sx n="84" d="100"/>
          <a:sy n="84" d="100"/>
        </p:scale>
        <p:origin x="140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6A7F1-165C-4425-8505-4F1A240E802C}" type="datetimeFigureOut">
              <a:rPr lang="en-US" smtClean="0"/>
              <a:t>7/24/2014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311C8-F876-4847-9AEE-E5BF9BEAA400}" type="slidenum">
              <a:rPr lang="en-US" smtClean="0"/>
              <a:t>‹#›</a:t>
            </a:fld>
            <a:endParaRPr lang="en-US"/>
          </a:p>
        </p:txBody>
      </p:sp>
    </p:spTree>
    <p:extLst>
      <p:ext uri="{BB962C8B-B14F-4D97-AF65-F5344CB8AC3E}">
        <p14:creationId xmlns:p14="http://schemas.microsoft.com/office/powerpoint/2010/main" val="157691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311C8-F876-4847-9AEE-E5BF9BEAA400}" type="slidenum">
              <a:rPr lang="en-US" smtClean="0"/>
              <a:t>10</a:t>
            </a:fld>
            <a:endParaRPr lang="en-US"/>
          </a:p>
        </p:txBody>
      </p:sp>
    </p:spTree>
    <p:extLst>
      <p:ext uri="{BB962C8B-B14F-4D97-AF65-F5344CB8AC3E}">
        <p14:creationId xmlns:p14="http://schemas.microsoft.com/office/powerpoint/2010/main" val="277824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311C8-F876-4847-9AEE-E5BF9BEAA400}" type="slidenum">
              <a:rPr lang="en-US" smtClean="0"/>
              <a:t>27</a:t>
            </a:fld>
            <a:endParaRPr lang="en-US"/>
          </a:p>
        </p:txBody>
      </p:sp>
    </p:spTree>
    <p:extLst>
      <p:ext uri="{BB962C8B-B14F-4D97-AF65-F5344CB8AC3E}">
        <p14:creationId xmlns:p14="http://schemas.microsoft.com/office/powerpoint/2010/main" val="300991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BC313D7-F0C0-4C4C-9665-A1C4DC410C51}"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011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84B184B-8A0E-48C6-93A5-860F89F8C027}" type="datetimeFigureOut">
              <a:rPr lang="en-US" smtClean="0"/>
              <a:t>7/24/2014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E7ED4A4-ADC5-4F09-AEE3-18ED5818F64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4B184B-8A0E-48C6-93A5-860F89F8C027}"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4B184B-8A0E-48C6-93A5-860F89F8C027}"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4B184B-8A0E-48C6-93A5-860F89F8C027}"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4B184B-8A0E-48C6-93A5-860F89F8C027}" type="datetimeFigureOut">
              <a:rPr lang="en-US" smtClean="0"/>
              <a:t>7/24/2014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E7ED4A4-ADC5-4F09-AEE3-18ED5818F6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4B184B-8A0E-48C6-93A5-860F89F8C027}"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4B184B-8A0E-48C6-93A5-860F89F8C027}" type="datetimeFigureOut">
              <a:rPr lang="en-US" smtClean="0"/>
              <a:t>7/24/2014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4B184B-8A0E-48C6-93A5-860F89F8C027}" type="datetimeFigureOut">
              <a:rPr lang="en-US" smtClean="0"/>
              <a:t>7/24/2014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B184B-8A0E-48C6-93A5-860F89F8C027}" type="datetimeFigureOut">
              <a:rPr lang="en-US" smtClean="0"/>
              <a:t>7/24/2014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4B184B-8A0E-48C6-93A5-860F89F8C027}"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4B184B-8A0E-48C6-93A5-860F89F8C027}" type="datetimeFigureOut">
              <a:rPr lang="en-US" smtClean="0"/>
              <a:t>7/24/2014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ED4A4-ADC5-4F09-AEE3-18ED5818F6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84B184B-8A0E-48C6-93A5-860F89F8C027}" type="datetimeFigureOut">
              <a:rPr lang="en-US" smtClean="0"/>
              <a:t>7/24/2014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7ED4A4-ADC5-4F09-AEE3-18ED5818F6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The Bible is </a:t>
            </a:r>
            <a:r>
              <a:rPr lang="en-US" dirty="0" smtClean="0"/>
              <a:t>reliable</a:t>
            </a:r>
            <a:endParaRPr lang="en-US" dirty="0"/>
          </a:p>
        </p:txBody>
      </p:sp>
      <p:sp>
        <p:nvSpPr>
          <p:cNvPr id="3" name="Subtitle 2"/>
          <p:cNvSpPr>
            <a:spLocks noGrp="1"/>
          </p:cNvSpPr>
          <p:nvPr>
            <p:ph type="subTitle" idx="1"/>
          </p:nvPr>
        </p:nvSpPr>
        <p:spPr/>
        <p:txBody>
          <a:bodyPr/>
          <a:lstStyle/>
          <a:p>
            <a:r>
              <a:rPr lang="en-US" dirty="0" smtClean="0"/>
              <a:t>Pastor Al Espinosa, Saint Paul’s Lutheran Church of Irvine, Ph.D.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of Ordinary History</a:t>
            </a:r>
            <a:endParaRPr lang="en-US" dirty="0"/>
          </a:p>
        </p:txBody>
      </p:sp>
      <p:pic>
        <p:nvPicPr>
          <p:cNvPr id="3074" name="Picture 2" descr="C:\Users\revdrespinosa\Downloads\Caesar.jpg"/>
          <p:cNvPicPr>
            <a:picLocks noGrp="1" noChangeAspect="1" noChangeArrowheads="1"/>
          </p:cNvPicPr>
          <p:nvPr>
            <p:ph idx="1"/>
          </p:nvPr>
        </p:nvPicPr>
        <p:blipFill>
          <a:blip r:embed="rId3" cstate="print"/>
          <a:srcRect/>
          <a:stretch>
            <a:fillRect/>
          </a:stretch>
        </p:blipFill>
        <p:spPr bwMode="auto">
          <a:xfrm>
            <a:off x="5867400" y="1600200"/>
            <a:ext cx="2162175" cy="2114550"/>
          </a:xfrm>
          <a:prstGeom prst="rect">
            <a:avLst/>
          </a:prstGeom>
          <a:noFill/>
        </p:spPr>
      </p:pic>
      <p:pic>
        <p:nvPicPr>
          <p:cNvPr id="3075" name="Picture 3" descr="C:\Users\revdrespinosa\Downloads\Lincoln.jpg"/>
          <p:cNvPicPr>
            <a:picLocks noChangeAspect="1" noChangeArrowheads="1"/>
          </p:cNvPicPr>
          <p:nvPr/>
        </p:nvPicPr>
        <p:blipFill>
          <a:blip r:embed="rId4" cstate="print"/>
          <a:srcRect/>
          <a:stretch>
            <a:fillRect/>
          </a:stretch>
        </p:blipFill>
        <p:spPr bwMode="auto">
          <a:xfrm>
            <a:off x="1143000" y="2286000"/>
            <a:ext cx="2847975" cy="1838325"/>
          </a:xfrm>
          <a:prstGeom prst="rect">
            <a:avLst/>
          </a:prstGeom>
          <a:noFill/>
        </p:spPr>
      </p:pic>
      <p:pic>
        <p:nvPicPr>
          <p:cNvPr id="3076" name="Picture 4" descr="C:\Users\revdrespinosa\Downloads\Kennedy.jpg"/>
          <p:cNvPicPr>
            <a:picLocks noChangeAspect="1" noChangeArrowheads="1"/>
          </p:cNvPicPr>
          <p:nvPr/>
        </p:nvPicPr>
        <p:blipFill>
          <a:blip r:embed="rId5" cstate="print"/>
          <a:srcRect/>
          <a:stretch>
            <a:fillRect/>
          </a:stretch>
        </p:blipFill>
        <p:spPr bwMode="auto">
          <a:xfrm>
            <a:off x="4267200" y="4343400"/>
            <a:ext cx="2466975" cy="18478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don’t have to believe in Jesus to realize the standards of history</a:t>
            </a:r>
            <a:endParaRPr lang="en-US" dirty="0"/>
          </a:p>
        </p:txBody>
      </p:sp>
      <p:sp>
        <p:nvSpPr>
          <p:cNvPr id="3" name="Content Placeholder 2"/>
          <p:cNvSpPr>
            <a:spLocks noGrp="1"/>
          </p:cNvSpPr>
          <p:nvPr>
            <p:ph idx="1"/>
          </p:nvPr>
        </p:nvSpPr>
        <p:spPr/>
        <p:txBody>
          <a:bodyPr/>
          <a:lstStyle/>
          <a:p>
            <a:r>
              <a:rPr lang="en-US" dirty="0" smtClean="0"/>
              <a:t>1. Real people.</a:t>
            </a:r>
          </a:p>
          <a:p>
            <a:endParaRPr lang="en-US" dirty="0"/>
          </a:p>
          <a:p>
            <a:r>
              <a:rPr lang="en-US" dirty="0" smtClean="0"/>
              <a:t>2. In real places.</a:t>
            </a:r>
          </a:p>
          <a:p>
            <a:endParaRPr lang="en-US" dirty="0"/>
          </a:p>
          <a:p>
            <a:r>
              <a:rPr lang="en-US" dirty="0" smtClean="0"/>
              <a:t>3. Engaging in real events.</a:t>
            </a:r>
          </a:p>
          <a:p>
            <a:endParaRPr lang="en-US" dirty="0"/>
          </a:p>
          <a:p>
            <a:r>
              <a:rPr lang="en-US" dirty="0" smtClean="0"/>
              <a:t>4. Recorded in real documentation/records.</a:t>
            </a:r>
            <a:endParaRPr lang="en-US" dirty="0"/>
          </a:p>
        </p:txBody>
      </p:sp>
    </p:spTree>
    <p:extLst>
      <p:ext uri="{BB962C8B-B14F-4D97-AF65-F5344CB8AC3E}">
        <p14:creationId xmlns:p14="http://schemas.microsoft.com/office/powerpoint/2010/main" val="268711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Real History</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981200"/>
            <a:ext cx="3810000" cy="3809999"/>
          </a:xfrm>
        </p:spPr>
      </p:pic>
      <p:sp>
        <p:nvSpPr>
          <p:cNvPr id="5" name="Content Placeholder 4"/>
          <p:cNvSpPr>
            <a:spLocks noGrp="1"/>
          </p:cNvSpPr>
          <p:nvPr>
            <p:ph sz="half" idx="2"/>
          </p:nvPr>
        </p:nvSpPr>
        <p:spPr/>
        <p:txBody>
          <a:bodyPr/>
          <a:lstStyle/>
          <a:p>
            <a:r>
              <a:rPr lang="en-US" dirty="0" smtClean="0"/>
              <a:t>First manned moon landing July 20</a:t>
            </a:r>
            <a:r>
              <a:rPr lang="en-US" baseline="30000" dirty="0" smtClean="0"/>
              <a:t>th</a:t>
            </a:r>
            <a:r>
              <a:rPr lang="en-US" dirty="0" smtClean="0"/>
              <a:t>, 1969.</a:t>
            </a:r>
          </a:p>
          <a:p>
            <a:pPr marL="137160" indent="0">
              <a:buNone/>
            </a:pPr>
            <a:r>
              <a:rPr lang="en-US" dirty="0" smtClean="0"/>
              <a:t>-- were you there?</a:t>
            </a:r>
          </a:p>
          <a:p>
            <a:pPr marL="137160" indent="0">
              <a:buNone/>
            </a:pPr>
            <a:r>
              <a:rPr lang="en-US" dirty="0" smtClean="0"/>
              <a:t>-- is it possible that it could have been fabricated?</a:t>
            </a:r>
          </a:p>
          <a:p>
            <a:pPr marL="137160" indent="0">
              <a:buNone/>
            </a:pPr>
            <a:r>
              <a:rPr lang="en-US" dirty="0" smtClean="0"/>
              <a:t>-- why do you believe actually happened?</a:t>
            </a:r>
          </a:p>
        </p:txBody>
      </p:sp>
    </p:spTree>
    <p:extLst>
      <p:ext uri="{BB962C8B-B14F-4D97-AF65-F5344CB8AC3E}">
        <p14:creationId xmlns:p14="http://schemas.microsoft.com/office/powerpoint/2010/main" val="355188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Bibliographical </a:t>
            </a:r>
            <a:r>
              <a:rPr lang="en-US" dirty="0" smtClean="0"/>
              <a:t>Evidence is the RECORD of ordinary history</a:t>
            </a:r>
            <a:endParaRPr lang="en-US" dirty="0"/>
          </a:p>
        </p:txBody>
      </p:sp>
      <p:sp>
        <p:nvSpPr>
          <p:cNvPr id="4" name="Content Placeholder 3"/>
          <p:cNvSpPr>
            <a:spLocks noGrp="1"/>
          </p:cNvSpPr>
          <p:nvPr>
            <p:ph sz="half" idx="1"/>
          </p:nvPr>
        </p:nvSpPr>
        <p:spPr/>
        <p:txBody>
          <a:bodyPr/>
          <a:lstStyle/>
          <a:p>
            <a:r>
              <a:rPr lang="en-US" dirty="0" smtClean="0"/>
              <a:t>What kind of bibliographical evidence exists about YOU?</a:t>
            </a:r>
            <a:endParaRPr lang="en-US" dirty="0"/>
          </a:p>
        </p:txBody>
      </p:sp>
      <p:sp>
        <p:nvSpPr>
          <p:cNvPr id="5" name="Content Placeholder 4"/>
          <p:cNvSpPr>
            <a:spLocks noGrp="1"/>
          </p:cNvSpPr>
          <p:nvPr>
            <p:ph sz="half" idx="2"/>
          </p:nvPr>
        </p:nvSpPr>
        <p:spPr/>
        <p:txBody>
          <a:bodyPr/>
          <a:lstStyle/>
          <a:p>
            <a:r>
              <a:rPr lang="en-US" dirty="0" smtClean="0"/>
              <a:t>History is recorded.</a:t>
            </a:r>
            <a:endParaRPr lang="en-US" dirty="0"/>
          </a:p>
        </p:txBody>
      </p:sp>
      <p:pic>
        <p:nvPicPr>
          <p:cNvPr id="2050" name="Picture 2" descr="C:\Users\revdrespinosa\Downloads\Dead Sea Scrolls 2.jpg"/>
          <p:cNvPicPr>
            <a:picLocks noChangeAspect="1" noChangeArrowheads="1"/>
          </p:cNvPicPr>
          <p:nvPr/>
        </p:nvPicPr>
        <p:blipFill>
          <a:blip r:embed="rId2" cstate="print"/>
          <a:srcRect/>
          <a:stretch>
            <a:fillRect/>
          </a:stretch>
        </p:blipFill>
        <p:spPr bwMode="auto">
          <a:xfrm>
            <a:off x="5257800" y="2198656"/>
            <a:ext cx="2971800" cy="3886200"/>
          </a:xfrm>
          <a:prstGeom prst="rect">
            <a:avLst/>
          </a:prstGeom>
          <a:no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05200"/>
            <a:ext cx="3276600" cy="25796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a:buNone/>
            </a:pPr>
            <a:r>
              <a:rPr lang="en-US" dirty="0" smtClean="0"/>
              <a:t>Until </a:t>
            </a:r>
            <a:r>
              <a:rPr lang="en-US" dirty="0" smtClean="0"/>
              <a:t>recently (mid-20</a:t>
            </a:r>
            <a:r>
              <a:rPr lang="en-US" baseline="30000" dirty="0" smtClean="0"/>
              <a:t>th</a:t>
            </a:r>
            <a:r>
              <a:rPr lang="en-US" dirty="0" smtClean="0"/>
              <a:t> cent.), </a:t>
            </a:r>
            <a:r>
              <a:rPr lang="en-US" dirty="0" smtClean="0"/>
              <a:t>the earliest copies of the Hebrew manuscripts were 9</a:t>
            </a:r>
            <a:r>
              <a:rPr lang="en-US" baseline="30000" dirty="0" smtClean="0"/>
              <a:t>th</a:t>
            </a:r>
            <a:r>
              <a:rPr lang="en-US" dirty="0" smtClean="0"/>
              <a:t>-century A.D. copies of major portions of the O.T.</a:t>
            </a:r>
          </a:p>
          <a:p>
            <a:pPr>
              <a:buNone/>
            </a:pPr>
            <a:endParaRPr lang="en-US" dirty="0" smtClean="0"/>
          </a:p>
          <a:p>
            <a:pPr>
              <a:buNone/>
            </a:pPr>
            <a:r>
              <a:rPr lang="en-US" dirty="0" smtClean="0"/>
              <a:t>These Hebrew texts are known as the </a:t>
            </a:r>
            <a:r>
              <a:rPr lang="en-US" dirty="0" err="1" smtClean="0"/>
              <a:t>Masoretic</a:t>
            </a:r>
            <a:r>
              <a:rPr lang="en-US" dirty="0" smtClean="0"/>
              <a:t> Text (which means “traditional” text).</a:t>
            </a:r>
          </a:p>
          <a:p>
            <a:pPr>
              <a:buNone/>
            </a:pPr>
            <a:endParaRPr lang="en-US" dirty="0" smtClean="0"/>
          </a:p>
          <a:p>
            <a:pPr>
              <a:buNone/>
            </a:pPr>
            <a:r>
              <a:rPr lang="en-US" dirty="0" smtClean="0"/>
              <a:t>These are from scribes called “</a:t>
            </a:r>
            <a:r>
              <a:rPr lang="en-US" dirty="0" err="1" smtClean="0"/>
              <a:t>Masoretes</a:t>
            </a:r>
            <a:r>
              <a:rPr lang="en-US" dirty="0" smtClean="0"/>
              <a:t>” from </a:t>
            </a:r>
            <a:r>
              <a:rPr lang="en-US" i="1" dirty="0" err="1" smtClean="0"/>
              <a:t>Masorah</a:t>
            </a:r>
            <a:r>
              <a:rPr lang="en-US" i="1" dirty="0" smtClean="0"/>
              <a:t> = </a:t>
            </a:r>
            <a:r>
              <a:rPr lang="en-US" dirty="0" smtClean="0"/>
              <a:t>“tradition”.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Masoretic</a:t>
            </a:r>
            <a:r>
              <a:rPr lang="en-US" dirty="0" smtClean="0"/>
              <a:t> Text</a:t>
            </a:r>
            <a:endParaRPr lang="en-US" dirty="0"/>
          </a:p>
        </p:txBody>
      </p:sp>
      <p:pic>
        <p:nvPicPr>
          <p:cNvPr id="5122" name="Picture 2" descr="C:\Users\revdrespinosa\Downloads\Masoretic Text.jpg"/>
          <p:cNvPicPr>
            <a:picLocks noGrp="1" noChangeAspect="1" noChangeArrowheads="1"/>
          </p:cNvPicPr>
          <p:nvPr>
            <p:ph idx="1"/>
          </p:nvPr>
        </p:nvPicPr>
        <p:blipFill>
          <a:blip r:embed="rId2" cstate="print"/>
          <a:srcRect/>
          <a:stretch>
            <a:fillRect/>
          </a:stretch>
        </p:blipFill>
        <p:spPr bwMode="auto">
          <a:xfrm>
            <a:off x="1600201" y="1447800"/>
            <a:ext cx="5867400" cy="5029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Bibliographical Evidence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But in 1947 there was a remarkable discovery made in some caves in Qumran (in the West Bank, Palestine). Ancient copies of Old Testament books were discovered as part of the “Dead Sea Scrolls.”</a:t>
            </a:r>
          </a:p>
          <a:p>
            <a:endParaRPr lang="en-US" dirty="0" smtClean="0"/>
          </a:p>
          <a:p>
            <a:r>
              <a:rPr lang="en-US" dirty="0" smtClean="0"/>
              <a:t>The remarkable thing here is that these Old Testament books  are approximately 1000 years </a:t>
            </a:r>
            <a:r>
              <a:rPr lang="en-US" b="1" i="1" dirty="0" smtClean="0"/>
              <a:t>older</a:t>
            </a:r>
            <a:r>
              <a:rPr lang="en-US" dirty="0" smtClean="0"/>
              <a:t> than the </a:t>
            </a:r>
            <a:r>
              <a:rPr lang="en-US" dirty="0" err="1" smtClean="0"/>
              <a:t>Masoretic</a:t>
            </a:r>
            <a:r>
              <a:rPr lang="en-US" dirty="0" smtClean="0"/>
              <a:t> text! </a:t>
            </a:r>
          </a:p>
          <a:p>
            <a:pPr>
              <a:buNone/>
            </a:pPr>
            <a:endParaRPr lang="en-US" dirty="0" smtClean="0"/>
          </a:p>
          <a:p>
            <a:r>
              <a:rPr lang="en-US" dirty="0" smtClean="0"/>
              <a:t>What is key here though is that the translations are consistent with each other. Why is this significant?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there’s MORE!</a:t>
            </a:r>
            <a:endParaRPr lang="en-US" dirty="0"/>
          </a:p>
        </p:txBody>
      </p:sp>
      <p:pic>
        <p:nvPicPr>
          <p:cNvPr id="11266" name="Picture 2" descr="C:\Users\revdrespinosa\Downloads\Septuagint.jpg"/>
          <p:cNvPicPr>
            <a:picLocks noGrp="1" noChangeAspect="1" noChangeArrowheads="1"/>
          </p:cNvPicPr>
          <p:nvPr>
            <p:ph idx="1"/>
          </p:nvPr>
        </p:nvPicPr>
        <p:blipFill>
          <a:blip r:embed="rId2" cstate="print"/>
          <a:srcRect/>
          <a:stretch>
            <a:fillRect/>
          </a:stretch>
        </p:blipFill>
        <p:spPr bwMode="auto">
          <a:xfrm>
            <a:off x="1905001" y="1981200"/>
            <a:ext cx="5867400"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Septuagint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addition to the Dead Sea Scrolls and the </a:t>
            </a:r>
            <a:r>
              <a:rPr lang="en-US" dirty="0" err="1" smtClean="0"/>
              <a:t>Masoretic</a:t>
            </a:r>
            <a:r>
              <a:rPr lang="en-US" dirty="0" smtClean="0"/>
              <a:t> Text, there is the ancient Greek translation of the Old Testament called the “Septuagint” (LXX = “70”…this number is based on the tradition that 70 scholars translated the work). These go back to the 3</a:t>
            </a:r>
            <a:r>
              <a:rPr lang="en-US" baseline="30000" dirty="0" smtClean="0"/>
              <a:t>rd</a:t>
            </a:r>
            <a:r>
              <a:rPr lang="en-US" dirty="0" smtClean="0"/>
              <a:t> century B.C. </a:t>
            </a:r>
          </a:p>
          <a:p>
            <a:endParaRPr lang="en-US" dirty="0" smtClean="0"/>
          </a:p>
          <a:p>
            <a:r>
              <a:rPr lang="en-US" dirty="0" smtClean="0"/>
              <a:t>Once again, these Old Testament copies are consistent with the other major sources of the Old Testament.</a:t>
            </a:r>
          </a:p>
          <a:p>
            <a:endParaRPr lang="en-US" dirty="0" smtClean="0"/>
          </a:p>
          <a:p>
            <a:r>
              <a:rPr lang="en-US" b="1" i="1" dirty="0" smtClean="0"/>
              <a:t>Textual consistency shows that our Old Testament is indeed ancient and well-preserved. These characteristics also put the records in the proximity of the people and events themselves. These are the hallmarks of actual history.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the New Testament?</a:t>
            </a:r>
            <a:endParaRPr lang="en-US" dirty="0"/>
          </a:p>
        </p:txBody>
      </p:sp>
      <p:pic>
        <p:nvPicPr>
          <p:cNvPr id="1026" name="Picture 2" descr="C:\Users\revdrespinosa\Downloads\Josh McDowell Chart.jpg"/>
          <p:cNvPicPr>
            <a:picLocks noGrp="1" noChangeAspect="1" noChangeArrowheads="1"/>
          </p:cNvPicPr>
          <p:nvPr>
            <p:ph idx="1"/>
          </p:nvPr>
        </p:nvPicPr>
        <p:blipFill>
          <a:blip r:embed="rId2" cstate="print"/>
          <a:srcRect/>
          <a:stretch>
            <a:fillRect/>
          </a:stretch>
        </p:blipFill>
        <p:spPr bwMode="auto">
          <a:xfrm>
            <a:off x="838200" y="1371600"/>
            <a:ext cx="7315200" cy="5486400"/>
          </a:xfrm>
          <a:prstGeom prst="rect">
            <a:avLst/>
          </a:prstGeom>
          <a:noFill/>
        </p:spPr>
      </p:pic>
    </p:spTree>
    <p:extLst>
      <p:ext uri="{BB962C8B-B14F-4D97-AF65-F5344CB8AC3E}">
        <p14:creationId xmlns:p14="http://schemas.microsoft.com/office/powerpoint/2010/main" val="342488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Notes #1</a:t>
            </a:r>
            <a:endParaRPr lang="en-US" dirty="0"/>
          </a:p>
        </p:txBody>
      </p:sp>
      <p:sp>
        <p:nvSpPr>
          <p:cNvPr id="3" name="Content Placeholder 2"/>
          <p:cNvSpPr>
            <a:spLocks noGrp="1"/>
          </p:cNvSpPr>
          <p:nvPr>
            <p:ph idx="1"/>
          </p:nvPr>
        </p:nvSpPr>
        <p:spPr/>
        <p:txBody>
          <a:bodyPr>
            <a:normAutofit fontScale="92500" lnSpcReduction="10000"/>
          </a:bodyPr>
          <a:lstStyle/>
          <a:p>
            <a:pPr marL="651510" indent="-514350">
              <a:buAutoNum type="arabicPeriod"/>
            </a:pPr>
            <a:r>
              <a:rPr lang="en-US" dirty="0" smtClean="0"/>
              <a:t>Prayer</a:t>
            </a:r>
          </a:p>
          <a:p>
            <a:pPr marL="651510" indent="-514350">
              <a:buAutoNum type="arabicPeriod"/>
            </a:pPr>
            <a:r>
              <a:rPr lang="en-US" dirty="0" smtClean="0"/>
              <a:t>Introduction</a:t>
            </a:r>
          </a:p>
          <a:p>
            <a:pPr marL="651510" indent="-514350">
              <a:buAutoNum type="arabicPeriod"/>
            </a:pPr>
            <a:r>
              <a:rPr lang="en-US" dirty="0" smtClean="0"/>
              <a:t>Apologetics: based on 1</a:t>
            </a:r>
            <a:r>
              <a:rPr lang="en-US" baseline="30000" dirty="0" smtClean="0"/>
              <a:t>st</a:t>
            </a:r>
            <a:r>
              <a:rPr lang="en-US" dirty="0" smtClean="0"/>
              <a:t> Peter 3:15: “but in your hearts regard Christ the Lord as holy, always being prepared to make a defense to anyone who asks you for a reason for the hope that is in you;” [“yet do it with gentleness and respect,” vs 16]</a:t>
            </a:r>
          </a:p>
          <a:p>
            <a:pPr marL="651510" indent="-514350">
              <a:buAutoNum type="arabicPeriod"/>
            </a:pPr>
            <a:r>
              <a:rPr lang="en-US" dirty="0" smtClean="0"/>
              <a:t>“make a defense” = </a:t>
            </a:r>
            <a:r>
              <a:rPr lang="en-US" i="1" dirty="0" smtClean="0"/>
              <a:t>apologia = </a:t>
            </a:r>
            <a:r>
              <a:rPr lang="en-US" dirty="0" smtClean="0"/>
              <a:t>rational defense</a:t>
            </a:r>
          </a:p>
          <a:p>
            <a:pPr marL="651510" indent="-514350">
              <a:buAutoNum type="arabicPeriod"/>
            </a:pPr>
            <a:r>
              <a:rPr lang="en-US" dirty="0" smtClean="0"/>
              <a:t>But didn’t Luther call “reason” = “the devil’s whore”? Yes, but reason is to be viewed in one of two ways: 1) Magisterial OR 2) Ministerial.</a:t>
            </a:r>
          </a:p>
        </p:txBody>
      </p:sp>
    </p:spTree>
    <p:extLst>
      <p:ext uri="{BB962C8B-B14F-4D97-AF65-F5344CB8AC3E}">
        <p14:creationId xmlns:p14="http://schemas.microsoft.com/office/powerpoint/2010/main" val="225670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Bibliographic Evidence for the New Testament is GREAT!</a:t>
            </a:r>
            <a:endParaRPr lang="en-US" dirty="0"/>
          </a:p>
        </p:txBody>
      </p:sp>
      <p:sp>
        <p:nvSpPr>
          <p:cNvPr id="3" name="Content Placeholder 2"/>
          <p:cNvSpPr>
            <a:spLocks noGrp="1"/>
          </p:cNvSpPr>
          <p:nvPr>
            <p:ph idx="1"/>
          </p:nvPr>
        </p:nvSpPr>
        <p:spPr/>
        <p:txBody>
          <a:bodyPr>
            <a:normAutofit lnSpcReduction="10000"/>
          </a:bodyPr>
          <a:lstStyle/>
          <a:p>
            <a:pPr marL="533400" indent="-533400">
              <a:buNone/>
            </a:pPr>
            <a:r>
              <a:rPr lang="en-US" dirty="0" smtClean="0"/>
              <a:t>“…but the amount of such evidence available in our own day is so much greater and more conclusive that a first-century date for most of the New Testament writings cannot reasonably be denied, no matter what our philosophical presuppositions may be.” – F.F. Bruce, </a:t>
            </a:r>
            <a:r>
              <a:rPr lang="en-US" i="1" dirty="0" smtClean="0"/>
              <a:t>The New Testament Documents: Are They Reliable? </a:t>
            </a:r>
            <a:r>
              <a:rPr lang="en-US" dirty="0" smtClean="0"/>
              <a:t>P 15</a:t>
            </a:r>
          </a:p>
          <a:p>
            <a:pPr marL="533400" indent="-533400">
              <a:buNone/>
            </a:pPr>
            <a:endParaRPr lang="en-US" i="1" dirty="0"/>
          </a:p>
          <a:p>
            <a:pPr marL="533400" indent="-533400">
              <a:buNone/>
            </a:pPr>
            <a:r>
              <a:rPr lang="en-US" i="1" dirty="0" smtClean="0"/>
              <a:t>-- So what? Why does a 1</a:t>
            </a:r>
            <a:r>
              <a:rPr lang="en-US" i="1" baseline="30000" dirty="0" smtClean="0"/>
              <a:t>st</a:t>
            </a:r>
            <a:r>
              <a:rPr lang="en-US" i="1" dirty="0" smtClean="0"/>
              <a:t> century origin help Scriptural reliability? Hint: first answer this question: “When did Jesus live, die &amp; rise?” </a:t>
            </a:r>
            <a:endParaRPr lang="en-US" i="1"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Internal Evidence!</a:t>
            </a:r>
            <a:endParaRPr lang="en-US" dirty="0"/>
          </a:p>
        </p:txBody>
      </p:sp>
      <p:sp>
        <p:nvSpPr>
          <p:cNvPr id="3" name="Content Placeholder 2"/>
          <p:cNvSpPr>
            <a:spLocks noGrp="1"/>
          </p:cNvSpPr>
          <p:nvPr>
            <p:ph idx="1"/>
          </p:nvPr>
        </p:nvSpPr>
        <p:spPr/>
        <p:txBody>
          <a:bodyPr/>
          <a:lstStyle/>
          <a:p>
            <a:r>
              <a:rPr lang="en-US" dirty="0" smtClean="0"/>
              <a:t>Internal Evidence:  This refers to characteristics within the Bible itself that give signs that it is legitimate history and not myth (this list is from Dr. Ron Rhodes):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Evidence</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dirty="0" smtClean="0"/>
              <a:t>#1  Genealogies:  e.g. Gen 5, 10, 11, 1</a:t>
            </a:r>
            <a:r>
              <a:rPr lang="en-US" baseline="30000" dirty="0" smtClean="0"/>
              <a:t>st</a:t>
            </a:r>
            <a:r>
              <a:rPr lang="en-US" dirty="0" smtClean="0"/>
              <a:t> </a:t>
            </a:r>
            <a:r>
              <a:rPr lang="en-US" dirty="0" err="1" smtClean="0"/>
              <a:t>Chr</a:t>
            </a:r>
            <a:r>
              <a:rPr lang="en-US" dirty="0" smtClean="0"/>
              <a:t> 1-9, Mt 1 and </a:t>
            </a:r>
            <a:r>
              <a:rPr lang="en-US" dirty="0" err="1" smtClean="0"/>
              <a:t>Lk</a:t>
            </a:r>
            <a:r>
              <a:rPr lang="en-US" dirty="0" smtClean="0"/>
              <a:t> 1.</a:t>
            </a:r>
          </a:p>
          <a:p>
            <a:pPr>
              <a:lnSpc>
                <a:spcPct val="90000"/>
              </a:lnSpc>
              <a:buFont typeface="Wingdings" pitchFamily="2" charset="2"/>
              <a:buNone/>
            </a:pPr>
            <a:r>
              <a:rPr lang="en-US" dirty="0" smtClean="0"/>
              <a:t>#2  Inclusion of geographical notes:  Gen. 13:10 and </a:t>
            </a:r>
            <a:r>
              <a:rPr lang="en-US" dirty="0" err="1" smtClean="0"/>
              <a:t>Dt</a:t>
            </a:r>
            <a:r>
              <a:rPr lang="en-US" dirty="0" smtClean="0"/>
              <a:t> 1:1-2.</a:t>
            </a:r>
          </a:p>
          <a:p>
            <a:pPr>
              <a:lnSpc>
                <a:spcPct val="90000"/>
              </a:lnSpc>
              <a:buFont typeface="Wingdings" pitchFamily="2" charset="2"/>
              <a:buNone/>
            </a:pPr>
            <a:r>
              <a:rPr lang="en-US" dirty="0" smtClean="0"/>
              <a:t>#3  Presence of chronological notes:  </a:t>
            </a:r>
            <a:r>
              <a:rPr lang="en-US" dirty="0" err="1" smtClean="0"/>
              <a:t>Lk</a:t>
            </a:r>
            <a:r>
              <a:rPr lang="en-US" dirty="0" smtClean="0"/>
              <a:t> 3:1-2, Gal 1:18, Gal 2:1.</a:t>
            </a:r>
          </a:p>
          <a:p>
            <a:pPr>
              <a:lnSpc>
                <a:spcPct val="90000"/>
              </a:lnSpc>
              <a:buFont typeface="Wingdings" pitchFamily="2" charset="2"/>
              <a:buNone/>
            </a:pPr>
            <a:r>
              <a:rPr lang="en-US" dirty="0" smtClean="0"/>
              <a:t>#4  Bibliographical notes:  2</a:t>
            </a:r>
            <a:r>
              <a:rPr lang="en-US" baseline="30000" dirty="0" smtClean="0"/>
              <a:t>nd</a:t>
            </a:r>
            <a:r>
              <a:rPr lang="en-US" dirty="0" smtClean="0"/>
              <a:t> </a:t>
            </a:r>
            <a:r>
              <a:rPr lang="en-US" dirty="0" err="1" smtClean="0"/>
              <a:t>Ki</a:t>
            </a:r>
            <a:r>
              <a:rPr lang="en-US" dirty="0" smtClean="0"/>
              <a:t> 24:5, </a:t>
            </a:r>
            <a:r>
              <a:rPr lang="en-US" dirty="0" err="1" smtClean="0"/>
              <a:t>Lk</a:t>
            </a:r>
            <a:r>
              <a:rPr lang="en-US" dirty="0" smtClean="0"/>
              <a:t> 1:1-3</a:t>
            </a:r>
          </a:p>
          <a:p>
            <a:pPr>
              <a:lnSpc>
                <a:spcPct val="90000"/>
              </a:lnSpc>
              <a:buFont typeface="Wingdings" pitchFamily="2" charset="2"/>
              <a:buNone/>
            </a:pPr>
            <a:r>
              <a:rPr lang="en-US" dirty="0" smtClean="0"/>
              <a:t>#5  Explicit factual claims:  </a:t>
            </a:r>
            <a:r>
              <a:rPr lang="en-US" dirty="0" err="1" smtClean="0"/>
              <a:t>Jn</a:t>
            </a:r>
            <a:r>
              <a:rPr lang="en-US" dirty="0" smtClean="0"/>
              <a:t> 21:24, Acts 26:26-26, Acts 2 “as you all saw”</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Example Real People in Real Places in Real History</a:t>
            </a:r>
            <a:endParaRPr lang="en-US" dirty="0"/>
          </a:p>
        </p:txBody>
      </p:sp>
      <p:pic>
        <p:nvPicPr>
          <p:cNvPr id="7170" name="Picture 2" descr="C:\Users\revdrespinosa\Downloads\Pauls Third Missionary Journey.jpg"/>
          <p:cNvPicPr>
            <a:picLocks noGrp="1" noChangeAspect="1" noChangeArrowheads="1"/>
          </p:cNvPicPr>
          <p:nvPr>
            <p:ph idx="1"/>
          </p:nvPr>
        </p:nvPicPr>
        <p:blipFill>
          <a:blip r:embed="rId2" cstate="print"/>
          <a:srcRect/>
          <a:stretch>
            <a:fillRect/>
          </a:stretch>
        </p:blipFill>
        <p:spPr bwMode="auto">
          <a:xfrm>
            <a:off x="762000" y="1600200"/>
            <a:ext cx="7848600" cy="4953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Evidence</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None/>
            </a:pPr>
            <a:r>
              <a:rPr lang="en-US" dirty="0" smtClean="0"/>
              <a:t>#6  Explicit denials of myth:  2 Tim 4:3-4, 2</a:t>
            </a:r>
            <a:r>
              <a:rPr lang="en-US" baseline="30000" dirty="0" smtClean="0"/>
              <a:t>nd</a:t>
            </a:r>
            <a:r>
              <a:rPr lang="en-US" dirty="0" smtClean="0"/>
              <a:t> Peter 1:16, 1</a:t>
            </a:r>
            <a:r>
              <a:rPr lang="en-US" baseline="30000" dirty="0" smtClean="0"/>
              <a:t>st</a:t>
            </a:r>
            <a:r>
              <a:rPr lang="en-US" dirty="0" smtClean="0"/>
              <a:t> John 1:1-3 (empirical evidence)</a:t>
            </a:r>
          </a:p>
          <a:p>
            <a:pPr>
              <a:lnSpc>
                <a:spcPct val="90000"/>
              </a:lnSpc>
              <a:buFont typeface="Wingdings" pitchFamily="2" charset="2"/>
              <a:buNone/>
            </a:pPr>
            <a:r>
              <a:rPr lang="en-US" dirty="0" smtClean="0"/>
              <a:t>#7  Claims to eye-witness testimony:  </a:t>
            </a:r>
            <a:r>
              <a:rPr lang="en-US" dirty="0" err="1" smtClean="0"/>
              <a:t>Lk</a:t>
            </a:r>
            <a:r>
              <a:rPr lang="en-US" dirty="0" smtClean="0"/>
              <a:t> 1:2, 1</a:t>
            </a:r>
            <a:r>
              <a:rPr lang="en-US" baseline="30000" dirty="0" smtClean="0"/>
              <a:t>st</a:t>
            </a:r>
            <a:r>
              <a:rPr lang="en-US" dirty="0" smtClean="0"/>
              <a:t> </a:t>
            </a:r>
            <a:r>
              <a:rPr lang="en-US" dirty="0" err="1" smtClean="0"/>
              <a:t>Cor</a:t>
            </a:r>
            <a:r>
              <a:rPr lang="en-US" dirty="0" smtClean="0"/>
              <a:t> 15:6, 1</a:t>
            </a:r>
            <a:r>
              <a:rPr lang="en-US" baseline="30000" dirty="0" smtClean="0"/>
              <a:t>st</a:t>
            </a:r>
            <a:r>
              <a:rPr lang="en-US" dirty="0" smtClean="0"/>
              <a:t> </a:t>
            </a:r>
            <a:r>
              <a:rPr lang="en-US" dirty="0" err="1" smtClean="0"/>
              <a:t>Jn</a:t>
            </a:r>
            <a:r>
              <a:rPr lang="en-US" dirty="0" smtClean="0"/>
              <a:t> 1:1</a:t>
            </a:r>
          </a:p>
          <a:p>
            <a:pPr>
              <a:lnSpc>
                <a:spcPct val="90000"/>
              </a:lnSpc>
              <a:buFont typeface="Wingdings" pitchFamily="2" charset="2"/>
              <a:buNone/>
            </a:pPr>
            <a:r>
              <a:rPr lang="en-US" dirty="0" smtClean="0"/>
              <a:t>#8  Statements that the readers know to be true: Gal 1:13</a:t>
            </a:r>
          </a:p>
          <a:p>
            <a:pPr>
              <a:lnSpc>
                <a:spcPct val="90000"/>
              </a:lnSpc>
              <a:buFont typeface="Wingdings" pitchFamily="2" charset="2"/>
              <a:buNone/>
            </a:pPr>
            <a:r>
              <a:rPr lang="en-US" dirty="0" smtClean="0"/>
              <a:t>#9  Unflattering stories:  Peter’s denial, women at the tomb, King David’s failures, Christ “brothers” do not believe, even the cross</a:t>
            </a:r>
          </a:p>
          <a:p>
            <a:pPr>
              <a:lnSpc>
                <a:spcPct val="90000"/>
              </a:lnSpc>
              <a:buFont typeface="Wingdings" pitchFamily="2" charset="2"/>
              <a:buNone/>
            </a:pPr>
            <a:r>
              <a:rPr lang="en-US" dirty="0" smtClean="0"/>
              <a:t>#10  Statements that base faith on historical events:  1</a:t>
            </a:r>
            <a:r>
              <a:rPr lang="en-US" baseline="30000" dirty="0" smtClean="0"/>
              <a:t>st</a:t>
            </a:r>
            <a:r>
              <a:rPr lang="en-US" dirty="0" smtClean="0"/>
              <a:t> Cor. 15 and Psalm 105.</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Eye-Witness Testimony Such A Big Deal?</a:t>
            </a:r>
            <a:endParaRPr lang="en-US" dirty="0"/>
          </a:p>
        </p:txBody>
      </p:sp>
      <p:pic>
        <p:nvPicPr>
          <p:cNvPr id="12290" name="Picture 2" descr="C:\Users\revdrespinosa\Downloads\Eye Witness Testimony.jpg"/>
          <p:cNvPicPr>
            <a:picLocks noGrp="1" noChangeAspect="1" noChangeArrowheads="1"/>
          </p:cNvPicPr>
          <p:nvPr>
            <p:ph idx="1"/>
          </p:nvPr>
        </p:nvPicPr>
        <p:blipFill>
          <a:blip r:embed="rId2" cstate="print"/>
          <a:srcRect/>
          <a:stretch>
            <a:fillRect/>
          </a:stretch>
        </p:blipFill>
        <p:spPr bwMode="auto">
          <a:xfrm>
            <a:off x="4953000" y="2057400"/>
            <a:ext cx="3048000" cy="2514600"/>
          </a:xfrm>
          <a:prstGeom prst="rect">
            <a:avLst/>
          </a:prstGeom>
          <a:noFill/>
        </p:spPr>
      </p:pic>
      <p:pic>
        <p:nvPicPr>
          <p:cNvPr id="12291" name="Picture 3" descr="C:\Users\revdrespinosa\Downloads\Eye Witness Testimony 2.jpg"/>
          <p:cNvPicPr>
            <a:picLocks noChangeAspect="1" noChangeArrowheads="1"/>
          </p:cNvPicPr>
          <p:nvPr/>
        </p:nvPicPr>
        <p:blipFill>
          <a:blip r:embed="rId3" cstate="print"/>
          <a:srcRect/>
          <a:stretch>
            <a:fillRect/>
          </a:stretch>
        </p:blipFill>
        <p:spPr bwMode="auto">
          <a:xfrm>
            <a:off x="304800" y="2743200"/>
            <a:ext cx="4038600" cy="30384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Unflattering Stories?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Blooper 1: The wrong way run!</a:t>
            </a:r>
            <a:endParaRPr lang="en-US" dirty="0" smtClean="0"/>
          </a:p>
          <a:p>
            <a:r>
              <a:rPr lang="en-US" dirty="0" smtClean="0"/>
              <a:t>In 1964, the fantastic Minnesota Vikings defensive end Jim Marshall made a ridiculous error. He grabbed the ball after being turned around by a block and disorientated, and head at top speed for the end zone – only towards his end zone and not the opponents! He ran the full 70 yards to the line, before throwing the ball out of play. His team mates, coaches, 10s of thousands in the stadium and millions watching on TV could only drop their jaws in disbelief. Fortunately, the error had no outcome on the final result, but unfortunately for Marshall he will always be remembered for it!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Marshall</a:t>
            </a:r>
            <a:endParaRPr lang="en-US" dirty="0"/>
          </a:p>
        </p:txBody>
      </p:sp>
      <p:pic>
        <p:nvPicPr>
          <p:cNvPr id="8194" name="Picture 2" descr="C:\Users\revdrespinosa\Downloads\Jim Marshall Going Wrong Way.jpg"/>
          <p:cNvPicPr>
            <a:picLocks noGrp="1" noChangeAspect="1" noChangeArrowheads="1"/>
          </p:cNvPicPr>
          <p:nvPr>
            <p:ph idx="1"/>
          </p:nvPr>
        </p:nvPicPr>
        <p:blipFill>
          <a:blip r:embed="rId3" cstate="print"/>
          <a:srcRect/>
          <a:stretch>
            <a:fillRect/>
          </a:stretch>
        </p:blipFill>
        <p:spPr bwMode="auto">
          <a:xfrm>
            <a:off x="1752600" y="1219200"/>
            <a:ext cx="6019799" cy="5410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Kinda</a:t>
            </a:r>
            <a:r>
              <a:rPr lang="en-US" dirty="0" smtClean="0"/>
              <a:t> Like St. Peter!</a:t>
            </a:r>
            <a:endParaRPr lang="en-US" dirty="0"/>
          </a:p>
        </p:txBody>
      </p:sp>
      <p:pic>
        <p:nvPicPr>
          <p:cNvPr id="9218" name="Picture 2" descr="C:\Users\revdrespinosa\Downloads\Christ and Peter.jpg"/>
          <p:cNvPicPr>
            <a:picLocks noGrp="1" noChangeAspect="1" noChangeArrowheads="1"/>
          </p:cNvPicPr>
          <p:nvPr>
            <p:ph idx="1"/>
          </p:nvPr>
        </p:nvPicPr>
        <p:blipFill>
          <a:blip r:embed="rId2" cstate="print"/>
          <a:srcRect/>
          <a:stretch>
            <a:fillRect/>
          </a:stretch>
        </p:blipFill>
        <p:spPr bwMode="auto">
          <a:xfrm>
            <a:off x="1371601" y="1371600"/>
            <a:ext cx="6781800" cy="5029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t>
            </a:r>
            <a:r>
              <a:rPr lang="en-US" dirty="0" smtClean="0"/>
              <a:t>does embarrassing stuff make the Bible more trustworthy?</a:t>
            </a:r>
            <a:endParaRPr lang="en-US" dirty="0"/>
          </a:p>
        </p:txBody>
      </p:sp>
      <p:pic>
        <p:nvPicPr>
          <p:cNvPr id="10242" name="Picture 2" descr="C:\Users\revdrespinosa\Downloads\Real Life.jpg"/>
          <p:cNvPicPr>
            <a:picLocks noGrp="1" noChangeAspect="1" noChangeArrowheads="1"/>
          </p:cNvPicPr>
          <p:nvPr>
            <p:ph idx="1"/>
          </p:nvPr>
        </p:nvPicPr>
        <p:blipFill>
          <a:blip r:embed="rId2" cstate="print"/>
          <a:srcRect/>
          <a:stretch>
            <a:fillRect/>
          </a:stretch>
        </p:blipFill>
        <p:spPr bwMode="auto">
          <a:xfrm>
            <a:off x="1676400" y="1752600"/>
            <a:ext cx="6248400" cy="4724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gave you a brain…use it (in the MINISTERIAL sense)!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1752600"/>
            <a:ext cx="6705600" cy="4267200"/>
          </a:xfrm>
        </p:spPr>
      </p:pic>
    </p:spTree>
    <p:extLst>
      <p:ext uri="{BB962C8B-B14F-4D97-AF65-F5344CB8AC3E}">
        <p14:creationId xmlns:p14="http://schemas.microsoft.com/office/powerpoint/2010/main" val="179433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BIG Internal </a:t>
            </a:r>
            <a:r>
              <a:rPr lang="en-US" dirty="0" smtClean="0"/>
              <a:t>Evidence: </a:t>
            </a:r>
            <a:br>
              <a:rPr lang="en-US" dirty="0" smtClean="0"/>
            </a:br>
            <a:r>
              <a:rPr lang="en-US" dirty="0" smtClean="0"/>
              <a:t>The 2 E’s! + 1</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lphaUcPeriod"/>
            </a:pPr>
            <a:r>
              <a:rPr lang="en-US" sz="3600" b="1" dirty="0" smtClean="0"/>
              <a:t>Eye</a:t>
            </a:r>
            <a:r>
              <a:rPr lang="en-US" dirty="0" smtClean="0"/>
              <a:t>-Witness Accounts (esp. when they end up giving their LIVES for those accounts)!</a:t>
            </a:r>
          </a:p>
          <a:p>
            <a:pPr marL="514350" indent="-514350">
              <a:buAutoNum type="alphaUcPeriod"/>
            </a:pPr>
            <a:endParaRPr lang="en-US" dirty="0" smtClean="0"/>
          </a:p>
          <a:p>
            <a:pPr marL="514350" indent="-514350">
              <a:buAutoNum type="alphaUcPeriod"/>
            </a:pPr>
            <a:r>
              <a:rPr lang="en-US" sz="3600" b="1" dirty="0" smtClean="0"/>
              <a:t>Early</a:t>
            </a:r>
            <a:r>
              <a:rPr lang="en-US" dirty="0" smtClean="0"/>
              <a:t> (record is EARLY in time, super close to the ACTUAL events…not way later like myth and legend)!</a:t>
            </a:r>
          </a:p>
          <a:p>
            <a:pPr marL="514350" indent="-514350">
              <a:buAutoNum type="alphaUcPeriod"/>
            </a:pPr>
            <a:endParaRPr lang="en-US" dirty="0" smtClean="0"/>
          </a:p>
          <a:p>
            <a:pPr marL="514350" indent="-514350">
              <a:buAutoNum type="alphaUcPeriod"/>
            </a:pPr>
            <a:r>
              <a:rPr lang="en-US" dirty="0" smtClean="0"/>
              <a:t>Historical Narrative: Is THE genre of space-time history. It’s the way REAL history is recorded!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External Evidence!</a:t>
            </a:r>
            <a:endParaRPr lang="en-US" dirty="0"/>
          </a:p>
        </p:txBody>
      </p:sp>
      <p:sp>
        <p:nvSpPr>
          <p:cNvPr id="3" name="Content Placeholder 2"/>
          <p:cNvSpPr>
            <a:spLocks noGrp="1"/>
          </p:cNvSpPr>
          <p:nvPr>
            <p:ph idx="1"/>
          </p:nvPr>
        </p:nvSpPr>
        <p:spPr/>
        <p:txBody>
          <a:bodyPr>
            <a:normAutofit lnSpcReduction="10000"/>
          </a:bodyPr>
          <a:lstStyle/>
          <a:p>
            <a:r>
              <a:rPr lang="en-US" dirty="0" smtClean="0"/>
              <a:t>Archeology and Secular History Confirm the Old Testament.</a:t>
            </a:r>
          </a:p>
          <a:p>
            <a:endParaRPr lang="en-US" dirty="0" smtClean="0"/>
          </a:p>
          <a:p>
            <a:pPr marL="514350" indent="-514350">
              <a:buAutoNum type="arabicPeriod"/>
            </a:pPr>
            <a:r>
              <a:rPr lang="en-US" dirty="0" smtClean="0"/>
              <a:t>The Cylinder of </a:t>
            </a:r>
            <a:r>
              <a:rPr lang="en-US" dirty="0" err="1" smtClean="0"/>
              <a:t>Sennarcherib</a:t>
            </a:r>
            <a:r>
              <a:rPr lang="en-US" dirty="0" smtClean="0"/>
              <a:t>: 2</a:t>
            </a:r>
            <a:r>
              <a:rPr lang="en-US" baseline="30000" dirty="0" smtClean="0"/>
              <a:t>nd</a:t>
            </a:r>
            <a:r>
              <a:rPr lang="en-US" dirty="0" smtClean="0"/>
              <a:t> Kings 18:13f. and other references cite </a:t>
            </a:r>
            <a:r>
              <a:rPr lang="en-US" dirty="0" err="1" smtClean="0"/>
              <a:t>Sennarcherib</a:t>
            </a:r>
            <a:r>
              <a:rPr lang="en-US" dirty="0" smtClean="0"/>
              <a:t> king of Assyria who attacked Judah. The Cylinder is from the Assyrians themselves. The Cylinder also records </a:t>
            </a:r>
            <a:r>
              <a:rPr lang="en-US" dirty="0" err="1" smtClean="0"/>
              <a:t>Sennarcherib’s</a:t>
            </a:r>
            <a:r>
              <a:rPr lang="en-US" dirty="0" smtClean="0"/>
              <a:t> campaign against Judah!</a:t>
            </a:r>
          </a:p>
          <a:p>
            <a:pPr marL="514350" indent="-514350">
              <a:buAutoNum type="arabicPeriod"/>
            </a:pPr>
            <a:endParaRPr lang="en-US" dirty="0" smtClean="0"/>
          </a:p>
          <a:p>
            <a:pPr marL="514350" indent="-514350">
              <a:buNone/>
            </a:pPr>
            <a:r>
              <a:rPr lang="en-US" dirty="0" smtClean="0"/>
              <a:t>* About 15 inches long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Cylinder of Sennacherib: 689 B.C.</a:t>
            </a:r>
            <a:endParaRPr lang="en-US" dirty="0"/>
          </a:p>
        </p:txBody>
      </p:sp>
      <p:pic>
        <p:nvPicPr>
          <p:cNvPr id="4" name="Picture 2" descr="C:\Users\revdrespinosa\Downloads\The Cylinder of Sennacherib.JPG"/>
          <p:cNvPicPr>
            <a:picLocks noGrp="1" noChangeAspect="1" noChangeArrowheads="1"/>
          </p:cNvPicPr>
          <p:nvPr>
            <p:ph idx="1"/>
          </p:nvPr>
        </p:nvPicPr>
        <p:blipFill>
          <a:blip r:embed="rId2" cstate="print"/>
          <a:srcRect/>
          <a:stretch>
            <a:fillRect/>
          </a:stretch>
        </p:blipFill>
        <p:spPr bwMode="auto">
          <a:xfrm>
            <a:off x="2819400" y="1676400"/>
            <a:ext cx="3505200" cy="4724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a:t>
            </a:r>
            <a:r>
              <a:rPr lang="en-US" baseline="30000" dirty="0" smtClean="0"/>
              <a:t>nd</a:t>
            </a:r>
            <a:r>
              <a:rPr lang="en-US" dirty="0" smtClean="0"/>
              <a:t> Archeological Example: 825 B.C. </a:t>
            </a:r>
            <a:endParaRPr lang="en-US" dirty="0"/>
          </a:p>
        </p:txBody>
      </p:sp>
      <p:sp>
        <p:nvSpPr>
          <p:cNvPr id="5" name="Content Placeholder 4"/>
          <p:cNvSpPr>
            <a:spLocks noGrp="1"/>
          </p:cNvSpPr>
          <p:nvPr>
            <p:ph sz="half" idx="1"/>
          </p:nvPr>
        </p:nvSpPr>
        <p:spPr/>
        <p:txBody>
          <a:bodyPr>
            <a:normAutofit fontScale="85000" lnSpcReduction="20000"/>
          </a:bodyPr>
          <a:lstStyle/>
          <a:p>
            <a:pPr>
              <a:buNone/>
            </a:pPr>
            <a:r>
              <a:rPr lang="en-US" dirty="0" smtClean="0"/>
              <a:t>Black</a:t>
            </a:r>
          </a:p>
          <a:p>
            <a:pPr>
              <a:buNone/>
            </a:pPr>
            <a:r>
              <a:rPr lang="en-US" dirty="0" smtClean="0"/>
              <a:t>Obelisk</a:t>
            </a:r>
          </a:p>
          <a:p>
            <a:pPr>
              <a:buNone/>
            </a:pPr>
            <a:r>
              <a:rPr lang="en-US" dirty="0" smtClean="0"/>
              <a:t>Of </a:t>
            </a:r>
          </a:p>
          <a:p>
            <a:pPr>
              <a:buNone/>
            </a:pPr>
            <a:r>
              <a:rPr lang="en-US" dirty="0" err="1" smtClean="0"/>
              <a:t>Shalmaneser</a:t>
            </a:r>
            <a:endParaRPr lang="en-US" dirty="0" smtClean="0"/>
          </a:p>
          <a:p>
            <a:pPr>
              <a:buNone/>
            </a:pPr>
            <a:r>
              <a:rPr lang="en-US" dirty="0" smtClean="0"/>
              <a:t>III containing </a:t>
            </a:r>
          </a:p>
          <a:p>
            <a:pPr>
              <a:buNone/>
            </a:pPr>
            <a:r>
              <a:rPr lang="en-US" dirty="0" smtClean="0"/>
              <a:t>Reference</a:t>
            </a:r>
          </a:p>
          <a:p>
            <a:pPr>
              <a:buNone/>
            </a:pPr>
            <a:r>
              <a:rPr lang="en-US" dirty="0" smtClean="0"/>
              <a:t>To “Jehu</a:t>
            </a:r>
          </a:p>
          <a:p>
            <a:pPr>
              <a:buNone/>
            </a:pPr>
            <a:r>
              <a:rPr lang="en-US" dirty="0" smtClean="0"/>
              <a:t>Son of </a:t>
            </a:r>
          </a:p>
          <a:p>
            <a:pPr>
              <a:buNone/>
            </a:pPr>
            <a:r>
              <a:rPr lang="en-US" dirty="0" err="1" smtClean="0"/>
              <a:t>Omri</a:t>
            </a:r>
            <a:r>
              <a:rPr lang="en-US" dirty="0" smtClean="0"/>
              <a:t>”: A </a:t>
            </a:r>
          </a:p>
          <a:p>
            <a:pPr>
              <a:buNone/>
            </a:pPr>
            <a:r>
              <a:rPr lang="en-US" dirty="0" smtClean="0"/>
              <a:t>King of Israel</a:t>
            </a:r>
          </a:p>
          <a:p>
            <a:pPr>
              <a:buNone/>
            </a:pPr>
            <a:r>
              <a:rPr lang="en-US" dirty="0" smtClean="0"/>
              <a:t>In O.T. 2</a:t>
            </a:r>
            <a:r>
              <a:rPr lang="en-US" baseline="30000" dirty="0" smtClean="0"/>
              <a:t>nd</a:t>
            </a:r>
            <a:endParaRPr lang="en-US" dirty="0" smtClean="0"/>
          </a:p>
          <a:p>
            <a:pPr>
              <a:buNone/>
            </a:pPr>
            <a:r>
              <a:rPr lang="en-US" dirty="0" smtClean="0"/>
              <a:t>Kings 9-10</a:t>
            </a:r>
          </a:p>
          <a:p>
            <a:pPr>
              <a:buNone/>
            </a:pPr>
            <a:r>
              <a:rPr lang="en-US" dirty="0" smtClean="0"/>
              <a:t>About 6 ft.</a:t>
            </a:r>
          </a:p>
          <a:p>
            <a:endParaRPr lang="en-US" dirty="0"/>
          </a:p>
        </p:txBody>
      </p:sp>
      <p:pic>
        <p:nvPicPr>
          <p:cNvPr id="7" name="Picture 2" descr="C:\Users\revdrespinosa\Downloads\Black Obelisk of Shalmaneser III.jpg"/>
          <p:cNvPicPr>
            <a:picLocks noGrp="1" noChangeAspect="1" noChangeArrowheads="1"/>
          </p:cNvPicPr>
          <p:nvPr>
            <p:ph sz="half" idx="2"/>
          </p:nvPr>
        </p:nvPicPr>
        <p:blipFill>
          <a:blip r:embed="rId2" cstate="print"/>
          <a:srcRect/>
          <a:stretch>
            <a:fillRect/>
          </a:stretch>
        </p:blipFill>
        <p:spPr bwMode="auto">
          <a:xfrm>
            <a:off x="5238750" y="1958181"/>
            <a:ext cx="2857500" cy="381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Again Real People in Real Places in Real History!</a:t>
            </a:r>
            <a:endParaRPr lang="en-US" dirty="0"/>
          </a:p>
        </p:txBody>
      </p:sp>
      <p:sp>
        <p:nvSpPr>
          <p:cNvPr id="6" name="Content Placeholder 5"/>
          <p:cNvSpPr>
            <a:spLocks noGrp="1"/>
          </p:cNvSpPr>
          <p:nvPr>
            <p:ph idx="1"/>
          </p:nvPr>
        </p:nvSpPr>
        <p:spPr/>
        <p:txBody>
          <a:bodyPr/>
          <a:lstStyle/>
          <a:p>
            <a:pPr>
              <a:buFont typeface="Arial" charset="0"/>
              <a:buChar char="•"/>
            </a:pPr>
            <a:r>
              <a:rPr lang="en-US" dirty="0" smtClean="0"/>
              <a:t>In Genesis alone, there are 60 </a:t>
            </a:r>
            <a:r>
              <a:rPr lang="en-US" dirty="0" err="1" smtClean="0"/>
              <a:t>geographics</a:t>
            </a:r>
            <a:r>
              <a:rPr lang="en-US" dirty="0" smtClean="0"/>
              <a:t>, 88 personal names, 48 generic names, 21 identifiable cultural items.</a:t>
            </a:r>
          </a:p>
          <a:p>
            <a:pPr>
              <a:buFont typeface="Arial" charset="0"/>
              <a:buChar char="•"/>
            </a:pPr>
            <a:endParaRPr lang="en-US" dirty="0" smtClean="0"/>
          </a:p>
          <a:p>
            <a:pPr>
              <a:buFont typeface="Arial" charset="0"/>
              <a:buChar char="•"/>
            </a:pPr>
            <a:r>
              <a:rPr lang="en-US" dirty="0" smtClean="0"/>
              <a:t>Chapter ten of Genesis has 5 times more geographical data than the entire Koran.</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Reliability of Scripture</a:t>
            </a:r>
          </a:p>
        </p:txBody>
      </p:sp>
      <p:sp>
        <p:nvSpPr>
          <p:cNvPr id="26627" name="Rectangle 3"/>
          <p:cNvSpPr>
            <a:spLocks noGrp="1" noChangeArrowheads="1"/>
          </p:cNvSpPr>
          <p:nvPr>
            <p:ph type="body" idx="1"/>
          </p:nvPr>
        </p:nvSpPr>
        <p:spPr>
          <a:xfrm>
            <a:off x="381000" y="2148840"/>
            <a:ext cx="8229600" cy="4709160"/>
          </a:xfrm>
        </p:spPr>
        <p:txBody>
          <a:bodyPr/>
          <a:lstStyle/>
          <a:p>
            <a:pPr eaLnBrk="1" hangingPunct="1"/>
            <a:r>
              <a:rPr lang="en-US" smtClean="0"/>
              <a:t>My personal story about the Denver Mint and coins:  Matthew 22:15f.</a:t>
            </a:r>
          </a:p>
        </p:txBody>
      </p:sp>
      <p:pic>
        <p:nvPicPr>
          <p:cNvPr id="13314" name="Picture 2" descr="C:\Users\revdrespinosa\Downloads\Denver Mint.jpg"/>
          <p:cNvPicPr>
            <a:picLocks noChangeAspect="1" noChangeArrowheads="1"/>
          </p:cNvPicPr>
          <p:nvPr/>
        </p:nvPicPr>
        <p:blipFill>
          <a:blip r:embed="rId3" cstate="print"/>
          <a:srcRect/>
          <a:stretch>
            <a:fillRect/>
          </a:stretch>
        </p:blipFill>
        <p:spPr bwMode="auto">
          <a:xfrm>
            <a:off x="5257800" y="2590800"/>
            <a:ext cx="3276600" cy="3048000"/>
          </a:xfrm>
          <a:prstGeom prst="rect">
            <a:avLst/>
          </a:prstGeom>
          <a:noFill/>
        </p:spPr>
      </p:pic>
      <p:pic>
        <p:nvPicPr>
          <p:cNvPr id="13315" name="Picture 3" descr="C:\Users\revdrespinosa\Downloads\Caesar Denarius.jpg"/>
          <p:cNvPicPr>
            <a:picLocks noChangeAspect="1" noChangeArrowheads="1"/>
          </p:cNvPicPr>
          <p:nvPr/>
        </p:nvPicPr>
        <p:blipFill>
          <a:blip r:embed="rId4" cstate="print"/>
          <a:srcRect/>
          <a:stretch>
            <a:fillRect/>
          </a:stretch>
        </p:blipFill>
        <p:spPr bwMode="auto">
          <a:xfrm>
            <a:off x="381000" y="3124200"/>
            <a:ext cx="3695700" cy="2209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There’s More!</a:t>
            </a:r>
            <a:endParaRPr lang="en-US" dirty="0"/>
          </a:p>
        </p:txBody>
      </p:sp>
      <p:sp>
        <p:nvSpPr>
          <p:cNvPr id="3" name="Content Placeholder 2"/>
          <p:cNvSpPr>
            <a:spLocks noGrp="1"/>
          </p:cNvSpPr>
          <p:nvPr>
            <p:ph idx="1"/>
          </p:nvPr>
        </p:nvSpPr>
        <p:spPr/>
        <p:txBody>
          <a:bodyPr/>
          <a:lstStyle/>
          <a:p>
            <a:r>
              <a:rPr lang="en-US" dirty="0" smtClean="0"/>
              <a:t>The most exciting external testimony, however, is MESSIANIC PROPHECY!</a:t>
            </a:r>
          </a:p>
          <a:p>
            <a:pPr>
              <a:buFont typeface="Wingdings" pitchFamily="2" charset="2"/>
              <a:buNone/>
            </a:pPr>
            <a:endParaRPr lang="en-US" dirty="0" smtClean="0"/>
          </a:p>
          <a:p>
            <a:pPr>
              <a:buFont typeface="Wingdings" pitchFamily="2" charset="2"/>
              <a:buNone/>
            </a:pPr>
            <a:r>
              <a:rPr lang="en-US" dirty="0" smtClean="0"/>
              <a:t>Prophecy: The Old Testament contains over 300 future predictions about the coming Christ!</a:t>
            </a:r>
          </a:p>
          <a:p>
            <a:endParaRPr lang="en-US" dirty="0"/>
          </a:p>
        </p:txBody>
      </p:sp>
      <p:pic>
        <p:nvPicPr>
          <p:cNvPr id="14338" name="Picture 2" descr="C:\Users\revdrespinosa\Downloads\The King is Coming.jpg"/>
          <p:cNvPicPr>
            <a:picLocks noChangeAspect="1" noChangeArrowheads="1"/>
          </p:cNvPicPr>
          <p:nvPr/>
        </p:nvPicPr>
        <p:blipFill>
          <a:blip r:embed="rId2" cstate="print"/>
          <a:srcRect/>
          <a:stretch>
            <a:fillRect/>
          </a:stretch>
        </p:blipFill>
        <p:spPr bwMode="auto">
          <a:xfrm>
            <a:off x="1905000" y="4038600"/>
            <a:ext cx="4724400" cy="2819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Math!</a:t>
            </a:r>
            <a:endParaRPr lang="en-US" dirty="0"/>
          </a:p>
        </p:txBody>
      </p:sp>
      <p:sp>
        <p:nvSpPr>
          <p:cNvPr id="3" name="Content Placeholder 2"/>
          <p:cNvSpPr>
            <a:spLocks noGrp="1"/>
          </p:cNvSpPr>
          <p:nvPr>
            <p:ph idx="1"/>
          </p:nvPr>
        </p:nvSpPr>
        <p:spPr/>
        <p:txBody>
          <a:bodyPr/>
          <a:lstStyle/>
          <a:p>
            <a:r>
              <a:rPr lang="en-US" i="1" dirty="0" smtClean="0"/>
              <a:t>“Someone did the math and figured out that the probability of just eight prophecies being fulfilled is one chance in one hundred million billion.  That number is millions of times greater than the total number of people who’ve ever walked the planet!...if you took this number of silver dollars, they would cover the state of Texas to a depth of two feet.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Math!</a:t>
            </a:r>
            <a:endParaRPr lang="en-US" dirty="0"/>
          </a:p>
        </p:txBody>
      </p:sp>
      <p:sp>
        <p:nvSpPr>
          <p:cNvPr id="3" name="Content Placeholder 2"/>
          <p:cNvSpPr>
            <a:spLocks noGrp="1"/>
          </p:cNvSpPr>
          <p:nvPr>
            <p:ph idx="1"/>
          </p:nvPr>
        </p:nvSpPr>
        <p:spPr/>
        <p:txBody>
          <a:bodyPr/>
          <a:lstStyle/>
          <a:p>
            <a:r>
              <a:rPr lang="en-US" i="1" dirty="0" smtClean="0"/>
              <a:t>If you marked one silver dollar among them and then had a blindfolded person wander the whole state and bend down to pick up one coin, what would be the odds he’d choose the one that had been marked?...the same odds that anybody in history could have fulfilled just eight of the prophecies.” </a:t>
            </a:r>
            <a:r>
              <a:rPr lang="en-US" dirty="0" smtClean="0"/>
              <a:t>(</a:t>
            </a:r>
            <a:r>
              <a:rPr lang="en-US" dirty="0" err="1" smtClean="0"/>
              <a:t>Strobel</a:t>
            </a:r>
            <a:r>
              <a:rPr lang="en-US" dirty="0" smtClean="0"/>
              <a:t>, </a:t>
            </a:r>
            <a:r>
              <a:rPr lang="en-US" i="1" dirty="0" smtClean="0"/>
              <a:t>The Case For Christ, </a:t>
            </a:r>
            <a:r>
              <a:rPr lang="en-US" dirty="0" smtClean="0"/>
              <a:t>p 183)</a:t>
            </a:r>
            <a:endParaRPr lang="en-US" i="1" dirty="0" smtClean="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odds?</a:t>
            </a:r>
            <a:endParaRPr lang="en-US" dirty="0"/>
          </a:p>
        </p:txBody>
      </p:sp>
      <p:pic>
        <p:nvPicPr>
          <p:cNvPr id="15362" name="Picture 2" descr="C:\Users\revdrespinosa\Downloads\What are the odds.jpg"/>
          <p:cNvPicPr>
            <a:picLocks noGrp="1" noChangeAspect="1" noChangeArrowheads="1"/>
          </p:cNvPicPr>
          <p:nvPr>
            <p:ph idx="1"/>
          </p:nvPr>
        </p:nvPicPr>
        <p:blipFill>
          <a:blip r:embed="rId2" cstate="print"/>
          <a:srcRect/>
          <a:stretch>
            <a:fillRect/>
          </a:stretch>
        </p:blipFill>
        <p:spPr bwMode="auto">
          <a:xfrm>
            <a:off x="1600200" y="1371600"/>
            <a:ext cx="6324599" cy="50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Notes #2</a:t>
            </a:r>
            <a:endParaRPr lang="en-US" dirty="0"/>
          </a:p>
        </p:txBody>
      </p:sp>
      <p:sp>
        <p:nvSpPr>
          <p:cNvPr id="3" name="Content Placeholder 2"/>
          <p:cNvSpPr>
            <a:spLocks noGrp="1"/>
          </p:cNvSpPr>
          <p:nvPr>
            <p:ph idx="1"/>
          </p:nvPr>
        </p:nvSpPr>
        <p:spPr/>
        <p:txBody>
          <a:bodyPr/>
          <a:lstStyle/>
          <a:p>
            <a:r>
              <a:rPr lang="en-US" dirty="0" smtClean="0"/>
              <a:t>6. In apologetics we are using reason in the ministerial sense and in accord with Scripture (i.e. 1</a:t>
            </a:r>
            <a:r>
              <a:rPr lang="en-US" baseline="30000" dirty="0" smtClean="0"/>
              <a:t>st</a:t>
            </a:r>
            <a:r>
              <a:rPr lang="en-US" dirty="0" smtClean="0"/>
              <a:t> Peter 3:15). Or to put it simply: we put our reason </a:t>
            </a:r>
            <a:r>
              <a:rPr lang="en-US" b="1" i="1" dirty="0" smtClean="0"/>
              <a:t>beneath</a:t>
            </a:r>
            <a:r>
              <a:rPr lang="en-US" dirty="0" smtClean="0"/>
              <a:t> Scripture and use it to glorify the Lord!</a:t>
            </a:r>
          </a:p>
          <a:p>
            <a:r>
              <a:rPr lang="en-US" dirty="0" smtClean="0"/>
              <a:t>7. Even here, however, we must be clear that a rationale defense -- in and of itself --  will never  bring a person to saving faith. Only the Holy Spirit working through the Gospel can do that!</a:t>
            </a:r>
          </a:p>
        </p:txBody>
      </p:sp>
    </p:spTree>
    <p:extLst>
      <p:ext uri="{BB962C8B-B14F-4D97-AF65-F5344CB8AC3E}">
        <p14:creationId xmlns:p14="http://schemas.microsoft.com/office/powerpoint/2010/main" val="187710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External Evidence!</a:t>
            </a:r>
            <a:endParaRPr lang="en-US" dirty="0"/>
          </a:p>
        </p:txBody>
      </p:sp>
      <p:sp>
        <p:nvSpPr>
          <p:cNvPr id="3" name="Content Placeholder 2"/>
          <p:cNvSpPr>
            <a:spLocks noGrp="1"/>
          </p:cNvSpPr>
          <p:nvPr>
            <p:ph idx="1"/>
          </p:nvPr>
        </p:nvSpPr>
        <p:spPr/>
        <p:txBody>
          <a:bodyPr>
            <a:normAutofit/>
          </a:bodyPr>
          <a:lstStyle/>
          <a:p>
            <a:pPr>
              <a:lnSpc>
                <a:spcPct val="80000"/>
              </a:lnSpc>
            </a:pPr>
            <a:r>
              <a:rPr lang="en-US" dirty="0" smtClean="0"/>
              <a:t>From </a:t>
            </a:r>
            <a:r>
              <a:rPr lang="en-US" dirty="0" smtClean="0"/>
              <a:t>Gary R. </a:t>
            </a:r>
            <a:r>
              <a:rPr lang="en-US" dirty="0" err="1" smtClean="0"/>
              <a:t>Habermas</a:t>
            </a:r>
            <a:r>
              <a:rPr lang="en-US" dirty="0" smtClean="0"/>
              <a:t>: </a:t>
            </a:r>
            <a:r>
              <a:rPr lang="en-US" i="1" dirty="0" smtClean="0"/>
              <a:t>The </a:t>
            </a:r>
            <a:r>
              <a:rPr lang="en-US" i="1" dirty="0" smtClean="0"/>
              <a:t>Historical Jesus:  Ancient Evidence For The Life of Christ.</a:t>
            </a:r>
            <a:endParaRPr lang="en-US" dirty="0" smtClean="0"/>
          </a:p>
          <a:p>
            <a:pPr>
              <a:lnSpc>
                <a:spcPct val="80000"/>
              </a:lnSpc>
            </a:pPr>
            <a:r>
              <a:rPr lang="en-US" dirty="0" smtClean="0"/>
              <a:t>This work includes listing ancient non-Christian sources that tell something of the life, death and resurrection (acknowledging the 1</a:t>
            </a:r>
            <a:r>
              <a:rPr lang="en-US" baseline="30000" dirty="0" smtClean="0"/>
              <a:t>st</a:t>
            </a:r>
            <a:r>
              <a:rPr lang="en-US" dirty="0" smtClean="0"/>
              <a:t> century proclamation of it) of Jesus Christ</a:t>
            </a:r>
            <a:r>
              <a:rPr lang="en-US" dirty="0" smtClean="0"/>
              <a:t>.</a:t>
            </a:r>
          </a:p>
          <a:p>
            <a:pPr marL="137160" indent="0">
              <a:lnSpc>
                <a:spcPct val="80000"/>
              </a:lnSpc>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 historian Tacitus (ca. AD 55-120)</a:t>
            </a:r>
            <a:endParaRPr lang="en-US" dirty="0"/>
          </a:p>
        </p:txBody>
      </p:sp>
      <p:sp>
        <p:nvSpPr>
          <p:cNvPr id="3" name="Content Placeholder 2"/>
          <p:cNvSpPr>
            <a:spLocks noGrp="1"/>
          </p:cNvSpPr>
          <p:nvPr>
            <p:ph idx="1"/>
          </p:nvPr>
        </p:nvSpPr>
        <p:spPr/>
        <p:txBody>
          <a:bodyPr/>
          <a:lstStyle/>
          <a:p>
            <a:r>
              <a:rPr lang="en-US" dirty="0" smtClean="0"/>
              <a:t>“It is scarcely fanciful to suggest that when he adds that “A most mischievous superstition, thus checked for the moment, again broke out” he is bearing indirect and unconscious testimony to the conviction of the early church that the Christ, who had been crucified had risen from the grave.”</a:t>
            </a:r>
          </a:p>
          <a:p>
            <a:pPr marL="137160" indent="0">
              <a:buNone/>
            </a:pPr>
            <a:r>
              <a:rPr lang="en-US" dirty="0" smtClean="0"/>
              <a:t>-- J.N.D. Anderson analyzing the words of Tacitus in </a:t>
            </a:r>
            <a:r>
              <a:rPr lang="en-US" dirty="0" err="1" smtClean="0"/>
              <a:t>Habermas</a:t>
            </a:r>
            <a:r>
              <a:rPr lang="en-US" dirty="0" smtClean="0"/>
              <a:t>, pp 189-190</a:t>
            </a:r>
            <a:endParaRPr lang="en-US" dirty="0"/>
          </a:p>
        </p:txBody>
      </p:sp>
    </p:spTree>
    <p:extLst>
      <p:ext uri="{BB962C8B-B14F-4D97-AF65-F5344CB8AC3E}">
        <p14:creationId xmlns:p14="http://schemas.microsoft.com/office/powerpoint/2010/main" val="1010739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Our Faith </a:t>
            </a:r>
            <a:r>
              <a:rPr lang="en-US" dirty="0" smtClean="0"/>
              <a:t>Compare to Other Major Religions?</a:t>
            </a:r>
            <a:endParaRPr lang="en-US" dirty="0"/>
          </a:p>
        </p:txBody>
      </p:sp>
      <p:sp>
        <p:nvSpPr>
          <p:cNvPr id="3" name="Content Placeholder 2"/>
          <p:cNvSpPr>
            <a:spLocks noGrp="1"/>
          </p:cNvSpPr>
          <p:nvPr>
            <p:ph idx="1"/>
          </p:nvPr>
        </p:nvSpPr>
        <p:spPr/>
        <p:txBody>
          <a:bodyPr>
            <a:normAutofit fontScale="92500"/>
          </a:bodyPr>
          <a:lstStyle/>
          <a:p>
            <a:pPr>
              <a:lnSpc>
                <a:spcPct val="80000"/>
              </a:lnSpc>
              <a:buFont typeface="Wingdings" pitchFamily="2" charset="2"/>
              <a:buNone/>
            </a:pPr>
            <a:r>
              <a:rPr lang="en-US" dirty="0" smtClean="0"/>
              <a:t>	</a:t>
            </a:r>
            <a:r>
              <a:rPr lang="en-US" dirty="0" smtClean="0">
                <a:latin typeface="BrowalliaUPC" panose="020B0604020202020204" pitchFamily="34" charset="-34"/>
                <a:ea typeface="Aegean" pitchFamily="34" charset="0"/>
                <a:cs typeface="BrowalliaUPC" panose="020B0604020202020204" pitchFamily="34" charset="-34"/>
              </a:rPr>
              <a:t>1.  Correspondence theory of truth. </a:t>
            </a:r>
            <a:r>
              <a:rPr lang="en-US" dirty="0" smtClean="0">
                <a:latin typeface="BrowalliaUPC" panose="020B0604020202020204" pitchFamily="34" charset="-34"/>
                <a:ea typeface="Aegean" pitchFamily="34" charset="0"/>
                <a:cs typeface="BrowalliaUPC" panose="020B0604020202020204" pitchFamily="34" charset="-34"/>
              </a:rPr>
              <a:t>Christianity </a:t>
            </a:r>
            <a:r>
              <a:rPr lang="en-US" dirty="0" smtClean="0">
                <a:latin typeface="BrowalliaUPC" panose="020B0604020202020204" pitchFamily="34" charset="-34"/>
                <a:ea typeface="Aegean" pitchFamily="34" charset="0"/>
                <a:cs typeface="BrowalliaUPC" panose="020B0604020202020204" pitchFamily="34" charset="-34"/>
              </a:rPr>
              <a:t>does not separate religion from space and time. </a:t>
            </a:r>
            <a:r>
              <a:rPr lang="en-US" dirty="0" smtClean="0">
                <a:latin typeface="BrowalliaUPC" panose="020B0604020202020204" pitchFamily="34" charset="-34"/>
                <a:ea typeface="Aegean" pitchFamily="34" charset="0"/>
                <a:cs typeface="BrowalliaUPC" panose="020B0604020202020204" pitchFamily="34" charset="-34"/>
              </a:rPr>
              <a:t>Consider </a:t>
            </a:r>
            <a:r>
              <a:rPr lang="en-US" dirty="0" smtClean="0">
                <a:latin typeface="BrowalliaUPC" panose="020B0604020202020204" pitchFamily="34" charset="-34"/>
                <a:ea typeface="Aegean" pitchFamily="34" charset="0"/>
                <a:cs typeface="BrowalliaUPC" panose="020B0604020202020204" pitchFamily="34" charset="-34"/>
              </a:rPr>
              <a:t>Buddhism.</a:t>
            </a:r>
          </a:p>
          <a:p>
            <a:pPr>
              <a:lnSpc>
                <a:spcPct val="80000"/>
              </a:lnSpc>
              <a:buFont typeface="Wingdings" pitchFamily="2" charset="2"/>
              <a:buNone/>
            </a:pPr>
            <a:r>
              <a:rPr lang="en-US" dirty="0" smtClean="0">
                <a:latin typeface="BrowalliaUPC" panose="020B0604020202020204" pitchFamily="34" charset="-34"/>
                <a:ea typeface="Aegean" pitchFamily="34" charset="0"/>
                <a:cs typeface="BrowalliaUPC" panose="020B0604020202020204" pitchFamily="34" charset="-34"/>
              </a:rPr>
              <a:t>	2.  Falsifiability makes Christianity </a:t>
            </a:r>
            <a:r>
              <a:rPr lang="en-US" dirty="0" smtClean="0">
                <a:latin typeface="BrowalliaUPC" panose="020B0604020202020204" pitchFamily="34" charset="-34"/>
                <a:ea typeface="Aegean" pitchFamily="34" charset="0"/>
                <a:cs typeface="BrowalliaUPC" panose="020B0604020202020204" pitchFamily="34" charset="-34"/>
              </a:rPr>
              <a:t>unique: Paul </a:t>
            </a:r>
            <a:r>
              <a:rPr lang="en-US" dirty="0" smtClean="0">
                <a:latin typeface="BrowalliaUPC" panose="020B0604020202020204" pitchFamily="34" charset="-34"/>
                <a:ea typeface="Aegean" pitchFamily="34" charset="0"/>
                <a:cs typeface="BrowalliaUPC" panose="020B0604020202020204" pitchFamily="34" charset="-34"/>
              </a:rPr>
              <a:t>didn’t hesitate to use it!  Mormonism prefers the “burning in the bosom.”</a:t>
            </a:r>
          </a:p>
          <a:p>
            <a:pPr>
              <a:lnSpc>
                <a:spcPct val="80000"/>
              </a:lnSpc>
              <a:buFont typeface="Wingdings" pitchFamily="2" charset="2"/>
              <a:buNone/>
            </a:pPr>
            <a:r>
              <a:rPr lang="en-US" dirty="0" smtClean="0">
                <a:latin typeface="BrowalliaUPC" panose="020B0604020202020204" pitchFamily="34" charset="-34"/>
                <a:ea typeface="Aegean" pitchFamily="34" charset="0"/>
                <a:cs typeface="BrowalliaUPC" panose="020B0604020202020204" pitchFamily="34" charset="-34"/>
              </a:rPr>
              <a:t>	3.  As opposed to Christianity, you just have to take the word of Joseph Smith and </a:t>
            </a:r>
            <a:r>
              <a:rPr lang="en-US" dirty="0" smtClean="0">
                <a:latin typeface="BrowalliaUPC" panose="020B0604020202020204" pitchFamily="34" charset="-34"/>
                <a:ea typeface="Aegean" pitchFamily="34" charset="0"/>
                <a:cs typeface="BrowalliaUPC" panose="020B0604020202020204" pitchFamily="34" charset="-34"/>
              </a:rPr>
              <a:t>Mohammed</a:t>
            </a:r>
            <a:r>
              <a:rPr lang="en-US" dirty="0">
                <a:latin typeface="BrowalliaUPC" panose="020B0604020202020204" pitchFamily="34" charset="-34"/>
                <a:ea typeface="Aegean" pitchFamily="34" charset="0"/>
                <a:cs typeface="BrowalliaUPC" panose="020B0604020202020204" pitchFamily="34" charset="-34"/>
              </a:rPr>
              <a:t> </a:t>
            </a:r>
            <a:r>
              <a:rPr lang="en-US" dirty="0" smtClean="0">
                <a:latin typeface="BrowalliaUPC" panose="020B0604020202020204" pitchFamily="34" charset="-34"/>
                <a:ea typeface="Aegean" pitchFamily="34" charset="0"/>
                <a:cs typeface="BrowalliaUPC" panose="020B0604020202020204" pitchFamily="34" charset="-34"/>
              </a:rPr>
              <a:t>(visions that happened in a corner).</a:t>
            </a:r>
          </a:p>
          <a:p>
            <a:pPr>
              <a:lnSpc>
                <a:spcPct val="80000"/>
              </a:lnSpc>
              <a:buFont typeface="Wingdings" pitchFamily="2" charset="2"/>
              <a:buNone/>
            </a:pPr>
            <a:r>
              <a:rPr lang="en-US" dirty="0" smtClean="0">
                <a:latin typeface="BrowalliaUPC" panose="020B0604020202020204" pitchFamily="34" charset="-34"/>
                <a:ea typeface="Aegean" pitchFamily="34" charset="0"/>
                <a:cs typeface="BrowalliaUPC" panose="020B0604020202020204" pitchFamily="34" charset="-34"/>
              </a:rPr>
              <a:t> </a:t>
            </a:r>
            <a:r>
              <a:rPr lang="en-US" dirty="0" smtClean="0">
                <a:latin typeface="BrowalliaUPC" panose="020B0604020202020204" pitchFamily="34" charset="-34"/>
                <a:ea typeface="Aegean" pitchFamily="34" charset="0"/>
                <a:cs typeface="BrowalliaUPC" panose="020B0604020202020204" pitchFamily="34" charset="-34"/>
              </a:rPr>
              <a:t>	4.  Therefore, we are not intimidated by the question of religious diversity.</a:t>
            </a:r>
          </a:p>
          <a:p>
            <a:pPr>
              <a:lnSpc>
                <a:spcPct val="80000"/>
              </a:lnSpc>
              <a:buFont typeface="Wingdings" pitchFamily="2" charset="2"/>
              <a:buNone/>
            </a:pPr>
            <a:r>
              <a:rPr lang="en-US" dirty="0" smtClean="0">
                <a:latin typeface="BrowalliaUPC" panose="020B0604020202020204" pitchFamily="34" charset="-34"/>
                <a:ea typeface="Aegean" pitchFamily="34" charset="0"/>
                <a:cs typeface="BrowalliaUPC" panose="020B0604020202020204" pitchFamily="34" charset="-34"/>
              </a:rPr>
              <a:t>	6.  Logic separates religious doctrine (e.g. resurrection vs. reincarnation) and then we must ask, “Which one has </a:t>
            </a:r>
            <a:r>
              <a:rPr lang="en-US" dirty="0" smtClean="0">
                <a:latin typeface="BrowalliaUPC" panose="020B0604020202020204" pitchFamily="34" charset="-34"/>
                <a:ea typeface="Aegean" pitchFamily="34" charset="0"/>
                <a:cs typeface="BrowalliaUPC" panose="020B0604020202020204" pitchFamily="34" charset="-34"/>
              </a:rPr>
              <a:t>the best evidence?” One may be true, both may be false, but what is NOT a possibility?</a:t>
            </a:r>
            <a:endParaRPr lang="en-US" dirty="0" smtClean="0">
              <a:latin typeface="BrowalliaUPC" panose="020B0604020202020204" pitchFamily="34" charset="-34"/>
              <a:ea typeface="Aegean" pitchFamily="34" charset="0"/>
              <a:cs typeface="BrowalliaUPC" panose="020B0604020202020204" pitchFamily="34" charset="-34"/>
            </a:endParaRPr>
          </a:p>
          <a:p>
            <a:pPr>
              <a:lnSpc>
                <a:spcPct val="80000"/>
              </a:lnSpc>
              <a:buFont typeface="Wingdings" pitchFamily="2" charset="2"/>
              <a:buNone/>
            </a:pPr>
            <a:r>
              <a:rPr lang="en-US" dirty="0" smtClean="0">
                <a:latin typeface="BrowalliaUPC" panose="020B0604020202020204" pitchFamily="34" charset="-34"/>
                <a:ea typeface="Aegean" pitchFamily="34" charset="0"/>
                <a:cs typeface="BrowalliaUPC" panose="020B0604020202020204" pitchFamily="34" charset="-34"/>
              </a:rPr>
              <a:t>	7.  Paul Maier says, “Archeology is the Bible’s best friend.”  [Remember the story of the Denver mint…and now </a:t>
            </a:r>
            <a:r>
              <a:rPr lang="en-US" dirty="0" smtClean="0">
                <a:latin typeface="BrowalliaUPC" panose="020B0604020202020204" pitchFamily="34" charset="-34"/>
                <a:ea typeface="Aegean" pitchFamily="34" charset="0"/>
                <a:cs typeface="BrowalliaUPC" panose="020B0604020202020204" pitchFamily="34" charset="-34"/>
              </a:rPr>
              <a:t>consider for example </a:t>
            </a:r>
            <a:r>
              <a:rPr lang="en-US" dirty="0" smtClean="0">
                <a:latin typeface="BrowalliaUPC" panose="020B0604020202020204" pitchFamily="34" charset="-34"/>
                <a:ea typeface="Aegean" pitchFamily="34" charset="0"/>
                <a:cs typeface="BrowalliaUPC" panose="020B0604020202020204" pitchFamily="34" charset="-34"/>
              </a:rPr>
              <a:t>Mormonism].</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it is this reliable Scripture which testifies to Christ risen!</a:t>
            </a:r>
            <a:endParaRPr lang="en-US" dirty="0"/>
          </a:p>
        </p:txBody>
      </p:sp>
      <p:pic>
        <p:nvPicPr>
          <p:cNvPr id="16386" name="Picture 2" descr="C:\Users\revdrespinosa\Downloads\The Resurrected Lord.jpg"/>
          <p:cNvPicPr>
            <a:picLocks noGrp="1" noChangeAspect="1" noChangeArrowheads="1"/>
          </p:cNvPicPr>
          <p:nvPr>
            <p:ph idx="1"/>
          </p:nvPr>
        </p:nvPicPr>
        <p:blipFill>
          <a:blip r:embed="rId2" cstate="print"/>
          <a:srcRect/>
          <a:stretch>
            <a:fillRect/>
          </a:stretch>
        </p:blipFill>
        <p:spPr bwMode="auto">
          <a:xfrm>
            <a:off x="1752600" y="1600200"/>
            <a:ext cx="5791199"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comes through Word and Sacrament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4715" y="1600200"/>
            <a:ext cx="2583570" cy="4525963"/>
          </a:xfrm>
        </p:spPr>
      </p:pic>
      <p:sp>
        <p:nvSpPr>
          <p:cNvPr id="5" name="Content Placeholder 4"/>
          <p:cNvSpPr>
            <a:spLocks noGrp="1"/>
          </p:cNvSpPr>
          <p:nvPr>
            <p:ph sz="half" idx="2"/>
          </p:nvPr>
        </p:nvSpPr>
        <p:spPr/>
        <p:txBody>
          <a:bodyPr/>
          <a:lstStyle/>
          <a:p>
            <a:r>
              <a:rPr lang="en-US" dirty="0" smtClean="0"/>
              <a:t>“The Gospel Shows the Father’s Grace”</a:t>
            </a:r>
          </a:p>
          <a:p>
            <a:pPr marL="137160" indent="0">
              <a:buNone/>
            </a:pPr>
            <a:r>
              <a:rPr lang="en-US" dirty="0" smtClean="0"/>
              <a:t>Stanza 4: “It is the </a:t>
            </a:r>
            <a:r>
              <a:rPr lang="en-US" dirty="0" err="1" smtClean="0"/>
              <a:t>pow’r</a:t>
            </a:r>
            <a:r>
              <a:rPr lang="en-US" dirty="0" smtClean="0"/>
              <a:t> of God to save From sin and Sa-tan and the grave; It works the faith which firm-</a:t>
            </a:r>
            <a:r>
              <a:rPr lang="en-US" dirty="0" err="1" smtClean="0"/>
              <a:t>ly</a:t>
            </a:r>
            <a:r>
              <a:rPr lang="en-US" dirty="0" smtClean="0"/>
              <a:t> clings To all the </a:t>
            </a:r>
            <a:r>
              <a:rPr lang="en-US" dirty="0" err="1" smtClean="0"/>
              <a:t>trea-sures</a:t>
            </a:r>
            <a:r>
              <a:rPr lang="en-US" dirty="0" smtClean="0"/>
              <a:t> which it brings.”</a:t>
            </a:r>
            <a:endParaRPr lang="en-US" dirty="0"/>
          </a:p>
        </p:txBody>
      </p:sp>
    </p:spTree>
    <p:extLst>
      <p:ext uri="{BB962C8B-B14F-4D97-AF65-F5344CB8AC3E}">
        <p14:creationId xmlns:p14="http://schemas.microsoft.com/office/powerpoint/2010/main" val="247553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Explanation of the 3</a:t>
            </a:r>
            <a:r>
              <a:rPr lang="en-US" baseline="30000" dirty="0" smtClean="0"/>
              <a:t>rd</a:t>
            </a:r>
            <a:r>
              <a:rPr lang="en-US" dirty="0" smtClean="0"/>
              <a:t> Article of the Creed</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“I believe that I cannot by my own reason or strength believe in Jesus Christ, my Lord, or come to Him; but the Holy Spirit has called me by the Gospel, enlightened me with His gifts, sanctified and kept me in the true faith. In the same way He calls, gathers, enlightens, and sanctifies the whole Christian Church on earth, and keeps it with Jesus Christ in the one true faith. In this Christian Church He daily and richly forgives all my sins and the sins of all believers. On the Last Day He will raise me and all the dead, and give eternal life to me and all believers in Christ. This is most certainly true.”</a:t>
            </a:r>
            <a:endParaRPr lang="en-US" b="1" i="1" dirty="0"/>
          </a:p>
        </p:txBody>
      </p:sp>
    </p:spTree>
    <p:extLst>
      <p:ext uri="{BB962C8B-B14F-4D97-AF65-F5344CB8AC3E}">
        <p14:creationId xmlns:p14="http://schemas.microsoft.com/office/powerpoint/2010/main" val="169426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Notes #3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8. Then why apologetics?</a:t>
            </a:r>
          </a:p>
          <a:p>
            <a:pPr marL="651510" indent="-514350">
              <a:buAutoNum type="alphaLcParenR"/>
            </a:pPr>
            <a:r>
              <a:rPr lang="en-US" dirty="0" smtClean="0"/>
              <a:t>We are commanded to engage in it (i.e. 1</a:t>
            </a:r>
            <a:r>
              <a:rPr lang="en-US" baseline="30000" dirty="0" smtClean="0"/>
              <a:t>st</a:t>
            </a:r>
            <a:r>
              <a:rPr lang="en-US" dirty="0" smtClean="0"/>
              <a:t> Peter 3:15)!</a:t>
            </a:r>
          </a:p>
          <a:p>
            <a:pPr marL="651510" indent="-514350">
              <a:buAutoNum type="alphaLcParenR"/>
            </a:pPr>
            <a:r>
              <a:rPr lang="en-US" dirty="0" smtClean="0"/>
              <a:t>I argue in the book </a:t>
            </a:r>
            <a:r>
              <a:rPr lang="en-US" i="1" dirty="0" err="1" smtClean="0"/>
              <a:t>Theologia</a:t>
            </a:r>
            <a:r>
              <a:rPr lang="en-US" i="1" dirty="0" smtClean="0"/>
              <a:t> et Apologia </a:t>
            </a:r>
            <a:r>
              <a:rPr lang="en-US" dirty="0" smtClean="0"/>
              <a:t>that apologetics provide the </a:t>
            </a:r>
            <a:r>
              <a:rPr lang="en-US" i="1" dirty="0" smtClean="0"/>
              <a:t>contextual handles </a:t>
            </a:r>
            <a:r>
              <a:rPr lang="en-US" dirty="0" smtClean="0"/>
              <a:t>for Law and Gospel. For example, eye-witnesses record their encounter with the Risen Christ and non-Christian sources refer to the 1</a:t>
            </a:r>
            <a:r>
              <a:rPr lang="en-US" baseline="30000" dirty="0" smtClean="0"/>
              <a:t>st</a:t>
            </a:r>
            <a:r>
              <a:rPr lang="en-US" dirty="0" smtClean="0"/>
              <a:t> century testimony that Christ arose. The Gospel includes “Christ is risen!” and this Gospel is couched in real history to which apologetics refers. Thus apologetics is a kind of hand-maiden to the Gospel demonstrating that the Gospel occurred in ordinary history. That is apologetics shows that the Gospel is REAL.</a:t>
            </a:r>
          </a:p>
        </p:txBody>
      </p:sp>
    </p:spTree>
    <p:extLst>
      <p:ext uri="{BB962C8B-B14F-4D97-AF65-F5344CB8AC3E}">
        <p14:creationId xmlns:p14="http://schemas.microsoft.com/office/powerpoint/2010/main" val="196612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Notes #4</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9. So apologetics serves our sharing the saving Gospel! Let me share the story about Rick Justice, my friend and brother in Christ.</a:t>
            </a:r>
          </a:p>
          <a:p>
            <a:pPr marL="137160" indent="0">
              <a:buNone/>
            </a:pPr>
            <a:r>
              <a:rPr lang="en-US" dirty="0" smtClean="0"/>
              <a:t>-- He was an agnostic, leaning towards atheism.</a:t>
            </a:r>
          </a:p>
          <a:p>
            <a:pPr marL="137160" indent="0">
              <a:buNone/>
            </a:pPr>
            <a:r>
              <a:rPr lang="en-US" dirty="0" smtClean="0"/>
              <a:t>-- He was closed off towards the Word of God…we have to be prepared for this…but he had a seizure one day and was diagnosed with a grade 4 brain tumor…given 3 months. I walked into his hospital room &amp; he laughed!</a:t>
            </a:r>
          </a:p>
          <a:p>
            <a:pPr marL="137160" indent="0">
              <a:buNone/>
            </a:pPr>
            <a:r>
              <a:rPr lang="en-US" dirty="0" smtClean="0"/>
              <a:t>-- The Lord gave him 6 months and I used apologetics to answer his questions, but always shared the Gospel.</a:t>
            </a:r>
          </a:p>
          <a:p>
            <a:pPr marL="137160" indent="0">
              <a:buNone/>
            </a:pPr>
            <a:r>
              <a:rPr lang="en-US" dirty="0" smtClean="0"/>
              <a:t>-- Then one day as I was praying next to him [he permitted me to pray for him, but would never pray with me], something happened…</a:t>
            </a:r>
          </a:p>
        </p:txBody>
      </p:sp>
    </p:spTree>
    <p:extLst>
      <p:ext uri="{BB962C8B-B14F-4D97-AF65-F5344CB8AC3E}">
        <p14:creationId xmlns:p14="http://schemas.microsoft.com/office/powerpoint/2010/main" val="146242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Foundation for Demonstrating that the Bible is Trustworthy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1. This is a “cumulative case” argument.</a:t>
            </a:r>
          </a:p>
          <a:p>
            <a:pPr marL="0" indent="0">
              <a:buNone/>
            </a:pPr>
            <a:r>
              <a:rPr lang="en-US" dirty="0" smtClean="0"/>
              <a:t>2. It does not lead to 100% certainty.</a:t>
            </a:r>
          </a:p>
          <a:p>
            <a:pPr marL="0" indent="0">
              <a:buNone/>
            </a:pPr>
            <a:r>
              <a:rPr lang="en-US" dirty="0" smtClean="0"/>
              <a:t>3. We are not trying to “prove” anything.</a:t>
            </a:r>
          </a:p>
          <a:p>
            <a:pPr marL="0" indent="0">
              <a:buNone/>
            </a:pPr>
            <a:r>
              <a:rPr lang="en-US" dirty="0" smtClean="0"/>
              <a:t>4. But we ARE demonstrating good reasons as to why God’s Word ought to be considered trustworthy. </a:t>
            </a:r>
            <a:endParaRPr lang="en-US" dirty="0" smtClean="0"/>
          </a:p>
          <a:p>
            <a:pPr marL="0" indent="0">
              <a:buNone/>
            </a:pPr>
            <a:endParaRPr lang="en-US" dirty="0"/>
          </a:p>
          <a:p>
            <a:pPr marL="0" indent="0">
              <a:buNone/>
            </a:pPr>
            <a:r>
              <a:rPr lang="en-US" dirty="0" smtClean="0"/>
              <a:t>From </a:t>
            </a:r>
            <a:r>
              <a:rPr lang="en-US" dirty="0" smtClean="0"/>
              <a:t>Montgomery’s </a:t>
            </a:r>
            <a:r>
              <a:rPr lang="en-US" i="1" dirty="0" smtClean="0"/>
              <a:t>History, Law and Christianity, </a:t>
            </a:r>
            <a:r>
              <a:rPr lang="en-US" dirty="0" smtClean="0"/>
              <a:t>there are three main foundations:</a:t>
            </a:r>
          </a:p>
          <a:p>
            <a:pPr marL="609600" indent="-609600">
              <a:buFont typeface="Wingdings" pitchFamily="2" charset="2"/>
              <a:buNone/>
            </a:pPr>
            <a:r>
              <a:rPr lang="en-US" dirty="0" smtClean="0"/>
              <a:t>	#1 Bibliographical evidence</a:t>
            </a:r>
          </a:p>
          <a:p>
            <a:pPr marL="609600" indent="-609600">
              <a:buFont typeface="Wingdings" pitchFamily="2" charset="2"/>
              <a:buNone/>
            </a:pPr>
            <a:r>
              <a:rPr lang="en-US" dirty="0" smtClean="0"/>
              <a:t>	#2 Internal evidence</a:t>
            </a:r>
          </a:p>
          <a:p>
            <a:pPr marL="609600" indent="-609600">
              <a:buFont typeface="Wingdings" pitchFamily="2" charset="2"/>
              <a:buNone/>
            </a:pPr>
            <a:r>
              <a:rPr lang="en-US" dirty="0" smtClean="0"/>
              <a:t>	#3 External evidence</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244</TotalTime>
  <Words>2166</Words>
  <Application>Microsoft Office PowerPoint</Application>
  <PresentationFormat>On-screen Show (4:3)</PresentationFormat>
  <Paragraphs>160</Paragraphs>
  <Slides>43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Aegean</vt:lpstr>
      <vt:lpstr>Arial</vt:lpstr>
      <vt:lpstr>Book Antiqua</vt:lpstr>
      <vt:lpstr>BrowalliaUPC</vt:lpstr>
      <vt:lpstr>Calibri</vt:lpstr>
      <vt:lpstr>Lucida Sans</vt:lpstr>
      <vt:lpstr>Wingdings</vt:lpstr>
      <vt:lpstr>Wingdings 2</vt:lpstr>
      <vt:lpstr>Wingdings 3</vt:lpstr>
      <vt:lpstr>Apex</vt:lpstr>
      <vt:lpstr>Why The Bible is reliable</vt:lpstr>
      <vt:lpstr>Preliminary Notes #1</vt:lpstr>
      <vt:lpstr>God gave you a brain…use it (in the MINISTERIAL sense)!</vt:lpstr>
      <vt:lpstr>Preliminary Notes #2</vt:lpstr>
      <vt:lpstr>The Holy Spirit comes through Word and Sacrament</vt:lpstr>
      <vt:lpstr>Explanation of the 3rd Article of the Creed</vt:lpstr>
      <vt:lpstr>Preliminary Notes #3</vt:lpstr>
      <vt:lpstr>Preliminary Notes #4</vt:lpstr>
      <vt:lpstr>The Foundation for Demonstrating that the Bible is Trustworthy</vt:lpstr>
      <vt:lpstr>Standards of Ordinary History</vt:lpstr>
      <vt:lpstr>You don’t have to believe in Jesus to realize the standards of history</vt:lpstr>
      <vt:lpstr>Example of Real History</vt:lpstr>
      <vt:lpstr>Bibliographical Evidence is the RECORD of ordinary history</vt:lpstr>
      <vt:lpstr>Continued…</vt:lpstr>
      <vt:lpstr>Masoretic Text</vt:lpstr>
      <vt:lpstr>Bibliographical Evidence continued…</vt:lpstr>
      <vt:lpstr>But there’s MORE!</vt:lpstr>
      <vt:lpstr>Septuagint</vt:lpstr>
      <vt:lpstr>What About the New Testament?</vt:lpstr>
      <vt:lpstr>The Bibliographic Evidence for the New Testament is GREAT!</vt:lpstr>
      <vt:lpstr>#2: Internal Evidence!</vt:lpstr>
      <vt:lpstr>Internal Evidence</vt:lpstr>
      <vt:lpstr>For Example Real People in Real Places in Real History</vt:lpstr>
      <vt:lpstr>Internal Evidence</vt:lpstr>
      <vt:lpstr>Why Is Eye-Witness Testimony Such A Big Deal?</vt:lpstr>
      <vt:lpstr>What About Unflattering Stories?</vt:lpstr>
      <vt:lpstr>Jim Marshall</vt:lpstr>
      <vt:lpstr>Kinda Like St. Peter!</vt:lpstr>
      <vt:lpstr>Why does embarrassing stuff make the Bible more trustworthy?</vt:lpstr>
      <vt:lpstr>The BIG Internal Evidence:  The 2 E’s! + 1</vt:lpstr>
      <vt:lpstr>#3 External Evidence!</vt:lpstr>
      <vt:lpstr>The Cylinder of Sennacherib: 689 B.C.</vt:lpstr>
      <vt:lpstr>2nd Archeological Example: 825 B.C. </vt:lpstr>
      <vt:lpstr>Again Real People in Real Places in Real History!</vt:lpstr>
      <vt:lpstr>Reliability of Scripture</vt:lpstr>
      <vt:lpstr>But There’s More!</vt:lpstr>
      <vt:lpstr>Do the Math!</vt:lpstr>
      <vt:lpstr>Do the Math!</vt:lpstr>
      <vt:lpstr>What are the odds?</vt:lpstr>
      <vt:lpstr>One More External Evidence!</vt:lpstr>
      <vt:lpstr>Roman historian Tacitus (ca. AD 55-120)</vt:lpstr>
      <vt:lpstr>How Does Our Faith Compare to Other Major Religions?</vt:lpstr>
      <vt:lpstr>And it is this reliable Scripture which testifies to Christ risen!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Bible is reliable!</dc:title>
  <dc:creator>Rev. Dr. Alfonso O. Espinosa</dc:creator>
  <cp:lastModifiedBy>CJ</cp:lastModifiedBy>
  <cp:revision>29</cp:revision>
  <dcterms:created xsi:type="dcterms:W3CDTF">2014-07-20T07:15:57Z</dcterms:created>
  <dcterms:modified xsi:type="dcterms:W3CDTF">2014-07-24T19:16:04Z</dcterms:modified>
</cp:coreProperties>
</file>